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708" r:id="rId2"/>
    <p:sldMasterId id="2147483720" r:id="rId3"/>
  </p:sldMasterIdLst>
  <p:notesMasterIdLst>
    <p:notesMasterId r:id="rId47"/>
  </p:notesMasterIdLst>
  <p:handoutMasterIdLst>
    <p:handoutMasterId r:id="rId48"/>
  </p:handoutMasterIdLst>
  <p:sldIdLst>
    <p:sldId id="256" r:id="rId4"/>
    <p:sldId id="302" r:id="rId5"/>
    <p:sldId id="303" r:id="rId6"/>
    <p:sldId id="304" r:id="rId7"/>
    <p:sldId id="305" r:id="rId8"/>
    <p:sldId id="306" r:id="rId9"/>
    <p:sldId id="317" r:id="rId10"/>
    <p:sldId id="318" r:id="rId11"/>
    <p:sldId id="319" r:id="rId12"/>
    <p:sldId id="320" r:id="rId13"/>
    <p:sldId id="279" r:id="rId14"/>
    <p:sldId id="283" r:id="rId15"/>
    <p:sldId id="284" r:id="rId16"/>
    <p:sldId id="285" r:id="rId17"/>
    <p:sldId id="286" r:id="rId18"/>
    <p:sldId id="323" r:id="rId19"/>
    <p:sldId id="259" r:id="rId20"/>
    <p:sldId id="311" r:id="rId21"/>
    <p:sldId id="324" r:id="rId22"/>
    <p:sldId id="325" r:id="rId23"/>
    <p:sldId id="313" r:id="rId24"/>
    <p:sldId id="314" r:id="rId25"/>
    <p:sldId id="315" r:id="rId26"/>
    <p:sldId id="326" r:id="rId27"/>
    <p:sldId id="322" r:id="rId28"/>
    <p:sldId id="262" r:id="rId29"/>
    <p:sldId id="260" r:id="rId30"/>
    <p:sldId id="287" r:id="rId31"/>
    <p:sldId id="288" r:id="rId32"/>
    <p:sldId id="289" r:id="rId33"/>
    <p:sldId id="290" r:id="rId34"/>
    <p:sldId id="291" r:id="rId35"/>
    <p:sldId id="292" r:id="rId36"/>
    <p:sldId id="321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277" r:id="rId46"/>
  </p:sldIdLst>
  <p:sldSz cx="9144000" cy="6858000" type="screen4x3"/>
  <p:notesSz cx="6858000" cy="9144000"/>
  <p:embeddedFontLst>
    <p:embeddedFont>
      <p:font typeface="Angsana New" pitchFamily="18" charset="-34"/>
      <p:regular r:id="rId49"/>
      <p:bold r:id="rId50"/>
      <p:italic r:id="rId51"/>
      <p:boldItalic r:id="rId52"/>
    </p:embeddedFont>
    <p:embeddedFont>
      <p:font typeface="Constantia" pitchFamily="18" charset="0"/>
      <p:regular r:id="rId53"/>
      <p:bold r:id="rId54"/>
      <p:italic r:id="rId55"/>
      <p:boldItalic r:id="rId56"/>
    </p:embeddedFont>
    <p:embeddedFont>
      <p:font typeface="TH SarabunIT๙" pitchFamily="34" charset="-34"/>
      <p:regular r:id="rId57"/>
      <p:bold r:id="rId58"/>
      <p:italic r:id="rId59"/>
      <p:boldItalic r:id="rId60"/>
    </p:embeddedFont>
    <p:embeddedFont>
      <p:font typeface="Cordia New" pitchFamily="34" charset="-34"/>
      <p:regular r:id="rId61"/>
      <p:bold r:id="rId62"/>
      <p:italic r:id="rId63"/>
      <p:boldItalic r:id="rId64"/>
    </p:embeddedFont>
    <p:embeddedFont>
      <p:font typeface="TH SarabunPSK" pitchFamily="34" charset="-34"/>
      <p:regular r:id="rId65"/>
      <p:bold r:id="rId66"/>
      <p:italic r:id="rId67"/>
      <p:boldItalic r:id="rId68"/>
    </p:embeddedFont>
    <p:embeddedFont>
      <p:font typeface="Calibri" pitchFamily="34" charset="0"/>
      <p:regular r:id="rId69"/>
      <p:bold r:id="rId70"/>
      <p:italic r:id="rId71"/>
      <p:boldItalic r:id="rId72"/>
    </p:embeddedFont>
    <p:embeddedFont>
      <p:font typeface="Browallia New" pitchFamily="34" charset="-34"/>
      <p:regular r:id="rId73"/>
      <p:bold r:id="rId74"/>
      <p:italic r:id="rId75"/>
      <p:boldItalic r:id="rId76"/>
    </p:embeddedFont>
    <p:embeddedFont>
      <p:font typeface="Wingdings 2" pitchFamily="18" charset="2"/>
      <p:regular r:id="rId77"/>
    </p:embeddedFont>
  </p:embeddedFontLst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ลักษณะสีปานกลาง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ลักษณะ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>
        <p:scale>
          <a:sx n="70" d="100"/>
          <a:sy n="70" d="100"/>
        </p:scale>
        <p:origin x="-1152" y="-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notesMaster" Target="notesMasters/notesMaster1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63" Type="http://schemas.openxmlformats.org/officeDocument/2006/relationships/font" Target="fonts/font15.fntdata"/><Relationship Id="rId68" Type="http://schemas.openxmlformats.org/officeDocument/2006/relationships/font" Target="fonts/font20.fntdata"/><Relationship Id="rId76" Type="http://schemas.openxmlformats.org/officeDocument/2006/relationships/font" Target="fonts/font28.fntdata"/><Relationship Id="rId7" Type="http://schemas.openxmlformats.org/officeDocument/2006/relationships/slide" Target="slides/slide4.xml"/><Relationship Id="rId71" Type="http://schemas.openxmlformats.org/officeDocument/2006/relationships/font" Target="fonts/font2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font" Target="fonts/font18.fntdata"/><Relationship Id="rId74" Type="http://schemas.openxmlformats.org/officeDocument/2006/relationships/font" Target="fonts/font26.fntdata"/><Relationship Id="rId79" Type="http://schemas.openxmlformats.org/officeDocument/2006/relationships/viewProps" Target="viewProps.xml"/><Relationship Id="rId5" Type="http://schemas.openxmlformats.org/officeDocument/2006/relationships/slide" Target="slides/slide2.xml"/><Relationship Id="rId61" Type="http://schemas.openxmlformats.org/officeDocument/2006/relationships/font" Target="fonts/font13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73" Type="http://schemas.openxmlformats.org/officeDocument/2006/relationships/font" Target="fonts/font25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handoutMaster" Target="handoutMasters/handout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font" Target="fonts/font21.fntdata"/><Relationship Id="rId77" Type="http://schemas.openxmlformats.org/officeDocument/2006/relationships/font" Target="fonts/font29.fntdata"/><Relationship Id="rId8" Type="http://schemas.openxmlformats.org/officeDocument/2006/relationships/slide" Target="slides/slide5.xml"/><Relationship Id="rId51" Type="http://schemas.openxmlformats.org/officeDocument/2006/relationships/font" Target="fonts/font3.fntdata"/><Relationship Id="rId72" Type="http://schemas.openxmlformats.org/officeDocument/2006/relationships/font" Target="fonts/font24.fntdata"/><Relationship Id="rId80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font" Target="fonts/font11.fntdata"/><Relationship Id="rId67" Type="http://schemas.openxmlformats.org/officeDocument/2006/relationships/font" Target="fonts/font19.fntdata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70" Type="http://schemas.openxmlformats.org/officeDocument/2006/relationships/font" Target="fonts/font22.fntdata"/><Relationship Id="rId75" Type="http://schemas.openxmlformats.org/officeDocument/2006/relationships/font" Target="fonts/font2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font" Target="fonts/font1.fntdata"/><Relationship Id="rId57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284A5CB-3327-4716-A628-BE511A9729D5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8B68B50-99A1-40D8-9425-966A605F9BA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14439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E62FE72-B616-4D6A-B0AA-B40895B2300A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A2AC549-CEE4-4E87-AB62-D074E3BCBE1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816920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2AC549-CEE4-4E87-AB62-D074E3BCBE16}" type="slidenum">
              <a:rPr lang="th-TH" smtClean="0"/>
              <a:pPr>
                <a:defRPr/>
              </a:pPr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538097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2608925-51DC-4F83-996B-E4E5BFD8D3B9}" type="slidenum">
              <a:rPr lang="th-TH" smtClean="0">
                <a:solidFill>
                  <a:srgbClr val="000000"/>
                </a:solidFill>
              </a:rPr>
              <a:pPr/>
              <a:t>14</a:t>
            </a:fld>
            <a:endParaRPr lang="th-TH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A2AC549-CEE4-4E87-AB62-D074E3BCBE16}" type="slidenum">
              <a:rPr lang="th-TH" smtClean="0"/>
              <a:pPr>
                <a:defRPr/>
              </a:pPr>
              <a:t>29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00F8174-BDC0-4A26-96E8-C4F23AF503B6}" type="slidenum">
              <a:rPr lang="th-TH" smtClean="0"/>
              <a:pPr/>
              <a:t>30</a:t>
            </a:fld>
            <a:endParaRPr lang="th-T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75780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5A0366-FCB5-48A1-A4FC-E8396ADEE1BA}" type="slidenum">
              <a:rPr lang="th-TH" smtClean="0"/>
              <a:pPr/>
              <a:t>35</a:t>
            </a:fld>
            <a:endParaRPr lang="th-TH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7680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7BF85CE-997C-4EB9-8D27-49CD11E6C919}" type="slidenum">
              <a:rPr lang="th-TH" smtClean="0"/>
              <a:pPr/>
              <a:t>38</a:t>
            </a:fld>
            <a:endParaRPr lang="th-TH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  <p:sp>
        <p:nvSpPr>
          <p:cNvPr id="77828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BAB031D-CE14-44B9-8EB5-FEF8470999EC}" type="slidenum">
              <a:rPr lang="th-TH" smtClean="0"/>
              <a:pPr/>
              <a:t>40</a:t>
            </a:fld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502F4-DD8C-4044-B6FA-FFFD3FB723E1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2D088-FE14-4F6D-AADC-D4931EC121A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1E7C4-AFCD-4CEF-B326-3FAD51F34D87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7FB25-8D92-487F-BA0E-4E9B2E8D78B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71408-FCED-430E-B426-2AAFB1B800BA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56F14-8C17-4A58-A3C0-38D47C0FD9B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68D5C8A-FCAB-4C77-9FBA-24C1BFAAA39B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6A30B0E-908C-4596-879F-7395C556F11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F1FC76E-9AD4-454A-BCFF-8A5F187EDE18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07C50FD-A34C-40C3-A036-83F173E7381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7992639-817D-4AEC-AC39-13B65967F2ED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0BBE350-6CB2-44A8-8E4A-4A32EC5D469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6A24973-0AD3-4641-B6A0-55DC9A6E2557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527ABD1-EA79-4A44-88BD-1033F45AE4E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2DFEE78-E098-48A8-B707-9E749F0509F5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3D1D1F7-CFA7-4F48-9096-73FE663510F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46B1883-6F36-471B-ADBF-A0667057D228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24807BE-CA42-4724-9846-EAB97DAE556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2AEBFE8-FD43-40B8-921B-939C43F1C7E2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92D55BB-ED60-4A2A-A567-9838655A2E2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BAB737C7-8C13-4C13-A565-43437083484A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DDEA104-A153-4DED-B936-9C907D10177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CDC97-CED6-41CD-8980-2E3053A292B2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FD70E-D26A-4AC8-B8BF-DE603F1D837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D9FFFA9-8537-4722-9000-D3BE0DB71CFA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3F8897E-EA82-4E85-8213-E0B0B35A714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8992EF5-A6C2-4B74-A623-E924215CCF8F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434C6C8-ADA0-4645-B1DC-9AE8B09C96E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F4A72C1-5079-4A87-B8A7-F3F870D1471E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DCF3777-3C2F-4352-A48D-04B9E7CA392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68D5C8A-FCAB-4C77-9FBA-24C1BFAAA39B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160B08D-319B-4003-8305-D1F167F3EB2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F1FC76E-9AD4-454A-BCFF-8A5F187EDE18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47EBC24-D6F1-45E4-B77F-4523A4E5568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7992639-817D-4AEC-AC39-13B65967F2ED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3363731-BCFB-499F-B9CA-6F7C7B0D82C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6A24973-0AD3-4641-B6A0-55DC9A6E2557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062FEE3-4B8A-4A30-B6C3-B13E456030B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42DFEE78-E098-48A8-B707-9E749F0509F5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8C60649-71A7-456E-8F8F-4D0E11824A2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46B1883-6F36-471B-ADBF-A0667057D228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713B55D-4051-474A-859C-2FC41CF87EB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2AEBFE8-FD43-40B8-921B-939C43F1C7E2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FCB59CD-C1D5-43B8-A5BE-7C44339090D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D5FD8-045B-466D-BEC7-88B2874F0F26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8AE54-D196-415E-8D69-F872B34EB1A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BAB737C7-8C13-4C13-A565-43437083484A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9B89660-263A-41F4-802E-2D6F20E0112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D9FFFA9-8537-4722-9000-D3BE0DB71CFA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26BBD75-5CA4-4163-8D50-64FA611A43C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8992EF5-A6C2-4B74-A623-E924215CCF8F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0D55045-CCE8-41ED-88D4-33921194D7E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F4A72C1-5079-4A87-B8A7-F3F870D1471E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B11AF16E-BF59-4900-B319-11E89503BA6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F24E7-505B-4C2E-B27A-D80B42FD4310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6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715CF-3029-4E75-910D-445187FEFB0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3E1BB-4469-4768-82D2-605F890AA060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8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87793A-3330-44F9-A8ED-80A6B82353A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7459C-076A-404A-9E11-6A7F60944FC7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4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D2A095-A3AC-4198-9BA1-E0E872A08B8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3429E-114A-47BE-93F6-C9A8C45F115B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3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EAE0F-8039-4091-B856-CD21A6EE57D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951A4E-EBBE-40A8-A47F-BF26F8EBBF56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6" name="ตัวยึดท้ายกระดา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D8BA9-8785-423E-AC7B-DFA0ACDDD36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ดและมนมุมสี่เหลี่ยมหนึ่งมุม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สามเหลี่ยมมุมฉาก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9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99F69-3C89-440C-84E5-479AB706B7F8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10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6F763-AFF1-4415-AE50-285BCA7C56F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ตัวยึดชื่อเรื่อง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1029" name="ตัวยึดข้อความ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B441831-5CA3-472C-A0EB-CD9AA46740BE}" type="datetimeFigureOut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5D72EE-E282-4C48-934C-C3F8169B750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grpSp>
        <p:nvGrpSpPr>
          <p:cNvPr id="1033" name="กลุ่ม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7" r:id="rId1"/>
    <p:sldLayoutId id="2147484428" r:id="rId2"/>
    <p:sldLayoutId id="2147484429" r:id="rId3"/>
    <p:sldLayoutId id="2147484430" r:id="rId4"/>
    <p:sldLayoutId id="2147484431" r:id="rId5"/>
    <p:sldLayoutId id="2147484432" r:id="rId6"/>
    <p:sldLayoutId id="2147484433" r:id="rId7"/>
    <p:sldLayoutId id="2147484434" r:id="rId8"/>
    <p:sldLayoutId id="2147484437" r:id="rId9"/>
    <p:sldLayoutId id="2147484435" r:id="rId10"/>
    <p:sldLayoutId id="214748443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  <a:cs typeface="Cordia New" pitchFamily="34" charset="-34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fld id="{8F6B5A70-EA17-4EF2-9EDA-947B474D34AE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fld id="{1B501A5C-918D-4FEB-AD6D-00D15087A02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38" r:id="rId1"/>
    <p:sldLayoutId id="2147484439" r:id="rId2"/>
    <p:sldLayoutId id="2147484440" r:id="rId3"/>
    <p:sldLayoutId id="2147484441" r:id="rId4"/>
    <p:sldLayoutId id="2147484442" r:id="rId5"/>
    <p:sldLayoutId id="2147484443" r:id="rId6"/>
    <p:sldLayoutId id="2147484444" r:id="rId7"/>
    <p:sldLayoutId id="2147484445" r:id="rId8"/>
    <p:sldLayoutId id="2147484446" r:id="rId9"/>
    <p:sldLayoutId id="2147484447" r:id="rId10"/>
    <p:sldLayoutId id="2147484448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fld id="{8F6B5A70-EA17-4EF2-9EDA-947B474D34AE}" type="datetime1">
              <a:rPr lang="th-TH"/>
              <a:pPr>
                <a:defRPr/>
              </a:pPr>
              <a:t>09/10/58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defRPr>
            </a:lvl1pPr>
          </a:lstStyle>
          <a:p>
            <a:pPr>
              <a:defRPr/>
            </a:pPr>
            <a:fld id="{8BA8C31B-0865-4CA4-9854-04C6A6CD71F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49" r:id="rId1"/>
    <p:sldLayoutId id="2147484450" r:id="rId2"/>
    <p:sldLayoutId id="2147484451" r:id="rId3"/>
    <p:sldLayoutId id="2147484452" r:id="rId4"/>
    <p:sldLayoutId id="2147484453" r:id="rId5"/>
    <p:sldLayoutId id="2147484454" r:id="rId6"/>
    <p:sldLayoutId id="2147484455" r:id="rId7"/>
    <p:sldLayoutId id="2147484456" r:id="rId8"/>
    <p:sldLayoutId id="2147484457" r:id="rId9"/>
    <p:sldLayoutId id="2147484458" r:id="rId10"/>
    <p:sldLayoutId id="21474844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รูปภาพ 3" descr="logo โปร่งใส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271463"/>
            <a:ext cx="1643063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42910" y="2928934"/>
            <a:ext cx="8215370" cy="400052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การบริหารงานบุคคล</a:t>
            </a:r>
            <a:br>
              <a:rPr lang="th-TH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ของบุคลากรทางการศึกษาอื่น</a:t>
            </a:r>
            <a:br>
              <a:rPr lang="th-TH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ตามมาตรา </a:t>
            </a:r>
            <a:r>
              <a:rPr lang="en-US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38</a:t>
            </a:r>
            <a:r>
              <a:rPr lang="th-TH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ค</a:t>
            </a:r>
            <a:r>
              <a:rPr lang="en-US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(</a:t>
            </a:r>
            <a:r>
              <a:rPr lang="en-US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2</a:t>
            </a:r>
            <a:r>
              <a:rPr lang="th-TH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)</a:t>
            </a:r>
            <a:br>
              <a:rPr lang="th-TH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6000" dirty="0" smtClean="0"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endParaRPr lang="th-TH" sz="6000" dirty="0">
              <a:solidFill>
                <a:srgbClr val="00206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3071813" y="5857875"/>
            <a:ext cx="5929312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th-TH" sz="2500" b="1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7772400" cy="136245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r>
              <a:rPr lang="th-TH" sz="4400" smtClean="0">
                <a:solidFill>
                  <a:srgbClr val="00B0F0"/>
                </a:solidFill>
                <a:effectLst/>
                <a:latin typeface="TH SarabunIT๙" pitchFamily="34" charset="-34"/>
                <a:cs typeface="TH SarabunIT๙" pitchFamily="34" charset="-34"/>
              </a:rPr>
              <a:t>กรอบอัตรากำลังสำนักงานเขตพื้นที่การศึกษาประถมศึกษา/มัธยมศึกษา</a:t>
            </a:r>
            <a:endParaRPr lang="th-TH" sz="4400">
              <a:solidFill>
                <a:srgbClr val="C0000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706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2992438"/>
            <a:ext cx="7772400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0" name="TextBox 3"/>
          <p:cNvSpPr txBox="1">
            <a:spLocks noChangeArrowheads="1"/>
          </p:cNvSpPr>
          <p:nvPr/>
        </p:nvSpPr>
        <p:spPr bwMode="auto">
          <a:xfrm>
            <a:off x="357158" y="2143116"/>
            <a:ext cx="66960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หน่วยตรวจสอบภายใน</a:t>
            </a: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/>
        </p:nvGraphicFramePr>
        <p:xfrm>
          <a:off x="142844" y="2992438"/>
          <a:ext cx="8929717" cy="35964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23249"/>
                <a:gridCol w="3943154"/>
                <a:gridCol w="3763314"/>
              </a:tblGrid>
              <a:tr h="936628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ตำแหน่ง</a:t>
                      </a:r>
                    </a:p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เลขที่</a:t>
                      </a:r>
                      <a:endParaRPr lang="th-TH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665" marB="4566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ตำแหน่ง/ระดับ</a:t>
                      </a:r>
                      <a:endParaRPr lang="th-TH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665" marB="4566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หมายเหตุ</a:t>
                      </a:r>
                      <a:endParaRPr lang="th-TH" sz="28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665" marB="45665" anchor="ctr"/>
                </a:tc>
              </a:tr>
              <a:tr h="191987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อ ๖๖</a:t>
                      </a:r>
                      <a:endParaRPr lang="th-TH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665" marB="45665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นักวิชาการตรวจสอบภายใน ระดับปฏิบัติการ/ชำนาญการ</a:t>
                      </a:r>
                      <a:r>
                        <a:rPr lang="th-TH" sz="2800" b="1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หรือ นักวิชาการเงินและบัญชี ระดับปฏิบัติการ/ชำนาญการ</a:t>
                      </a:r>
                    </a:p>
                    <a:p>
                      <a:r>
                        <a:rPr lang="th-TH" sz="2800" b="1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หรือ เจ้าพนักงานการเงินและบัญชี ระดับปฏิบัติงาน/ชำนาญงาน</a:t>
                      </a:r>
                      <a:endParaRPr lang="th-TH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665" marB="45665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กรณีที่ตำแหน่งนักจัดการงานทั่วไป </a:t>
                      </a:r>
                    </a:p>
                    <a:p>
                      <a:r>
                        <a:rPr lang="th-TH" sz="28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ระดับปฏิบัติการ/ชำนาญการ</a:t>
                      </a:r>
                      <a:r>
                        <a:rPr lang="th-TH" sz="2800" b="1" baseline="0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 ว่างลง  </a:t>
                      </a:r>
                    </a:p>
                    <a:p>
                      <a:r>
                        <a:rPr lang="th-TH" sz="2800" b="1" baseline="0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ให้กำหนดเป็นตำแหน่งนักวิชาการศึกษา ระดับปฏิบัติการ/ชำนาญการ</a:t>
                      </a:r>
                      <a:endParaRPr lang="th-TH" sz="28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665" marB="45665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Content Placeholder 5"/>
          <p:cNvSpPr>
            <a:spLocks noGrp="1"/>
          </p:cNvSpPr>
          <p:nvPr>
            <p:ph idx="1"/>
          </p:nvPr>
        </p:nvSpPr>
        <p:spPr>
          <a:xfrm>
            <a:off x="1128713" y="2214563"/>
            <a:ext cx="8015287" cy="347821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หลักเกณฑ์การประเมินค่างาน</a:t>
            </a:r>
          </a:p>
          <a:p>
            <a:pPr eaLnBrk="1" hangingPunct="1">
              <a:buFont typeface="Wingdings 2" pitchFamily="18" charset="2"/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- ตำแหน่งระดับชำนาญการพิเศษ</a:t>
            </a:r>
          </a:p>
          <a:p>
            <a:pPr eaLnBrk="1" hangingPunct="1">
              <a:buFont typeface="Wingdings 2" pitchFamily="18" charset="2"/>
              <a:buNone/>
            </a:pPr>
            <a:endParaRPr lang="th-TH" sz="60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457200" y="-90488"/>
            <a:ext cx="8229600" cy="1143001"/>
          </a:xfrm>
        </p:spPr>
        <p:txBody>
          <a:bodyPr/>
          <a:lstStyle/>
          <a:p>
            <a:r>
              <a:rPr lang="th-TH" sz="5400" b="1" smtClean="0">
                <a:latin typeface="TH SarabunIT๙" pitchFamily="34" charset="-34"/>
                <a:cs typeface="TH SarabunIT๙" pitchFamily="34" charset="-34"/>
              </a:rPr>
              <a:t>องค์ประกอบการประเมินค่างาน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326062"/>
          </a:xfrm>
          <a:solidFill>
            <a:schemeClr val="accent5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457200" lvl="1" indent="0">
              <a:buFont typeface="Wingdings 2" pitchFamily="18" charset="2"/>
              <a:buNone/>
              <a:defRPr/>
            </a:pPr>
            <a:r>
              <a:rPr lang="th-TH" sz="44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กำหนด</a:t>
            </a:r>
            <a:r>
              <a:rPr lang="th-TH" sz="4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ไว้ 4 ด้าน คะแนนรวม 100 คะแนน ดังนี้ </a:t>
            </a:r>
            <a:endParaRPr lang="en-US" sz="40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200150" lvl="1" indent="-742950">
              <a:buFont typeface="+mj-lt"/>
              <a:buAutoNum type="arabicPeriod"/>
              <a:defRPr/>
            </a:pPr>
            <a:r>
              <a:rPr lang="th-TH" sz="4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หน้าที่และความรับผิดชอบ (30 คะแนน)</a:t>
            </a:r>
            <a:endParaRPr lang="en-US" sz="40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200150" lvl="1" indent="-742950">
              <a:buFont typeface="+mj-lt"/>
              <a:buAutoNum type="arabicPeriod"/>
              <a:defRPr/>
            </a:pPr>
            <a:r>
              <a:rPr lang="th-TH" sz="4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ความยุ่งยากของงาน (30 คะแนน)</a:t>
            </a:r>
            <a:endParaRPr lang="en-US" sz="40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200150" lvl="1" indent="-742950">
              <a:buFont typeface="+mj-lt"/>
              <a:buAutoNum type="arabicPeriod"/>
              <a:defRPr/>
            </a:pPr>
            <a:r>
              <a:rPr lang="th-TH" sz="4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การกำกับตรวจสอบ (20 คะแนน)</a:t>
            </a:r>
            <a:endParaRPr lang="en-US" sz="40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1200150" lvl="1" indent="-742950">
              <a:buFont typeface="+mj-lt"/>
              <a:buAutoNum type="arabicPeriod"/>
              <a:defRPr/>
            </a:pPr>
            <a:r>
              <a:rPr lang="th-TH" sz="44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การตัดสินใจ (20 คะแนน)</a:t>
            </a:r>
            <a:endParaRPr lang="en-US" sz="40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lvl="1" indent="0" algn="ctr">
              <a:buFont typeface="Wingdings 2" pitchFamily="18" charset="2"/>
              <a:buNone/>
              <a:defRPr/>
            </a:pPr>
            <a:r>
              <a:rPr lang="th-TH" sz="3600" b="1" dirty="0">
                <a:solidFill>
                  <a:srgbClr val="C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เกณฑ์ผ่านการประเมิน ต้องมีผลการประเมินของ</a:t>
            </a:r>
            <a:r>
              <a:rPr lang="th-TH" sz="3600" b="1" dirty="0" smtClean="0">
                <a:solidFill>
                  <a:srgbClr val="C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กรรมการ</a:t>
            </a:r>
            <a:br>
              <a:rPr lang="th-TH" sz="3600" b="1" dirty="0" smtClean="0">
                <a:solidFill>
                  <a:srgbClr val="C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3600" b="1" dirty="0" smtClean="0">
                <a:solidFill>
                  <a:srgbClr val="C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แต่</a:t>
            </a:r>
            <a:r>
              <a:rPr lang="th-TH" sz="3600" b="1" dirty="0">
                <a:solidFill>
                  <a:srgbClr val="C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</a:t>
            </a:r>
            <a:r>
              <a:rPr lang="th-TH" sz="3600" b="1" dirty="0" smtClean="0">
                <a:solidFill>
                  <a:srgbClr val="C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คน ไม่</a:t>
            </a:r>
            <a:r>
              <a:rPr lang="th-TH" sz="3600" b="1" dirty="0">
                <a:solidFill>
                  <a:srgbClr val="C00000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น้อยกว่าร้อยละ 80 ของคะแนนเต็ม</a:t>
            </a:r>
            <a:endParaRPr lang="en-US" sz="3200" b="1" dirty="0">
              <a:solidFill>
                <a:srgbClr val="C00000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>
              <a:buFont typeface="Wingdings 2" pitchFamily="18" charset="2"/>
              <a:buNone/>
              <a:defRPr/>
            </a:pPr>
            <a:endParaRPr lang="th-TH" sz="60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457200" y="-171450"/>
            <a:ext cx="8229600" cy="1143000"/>
          </a:xfrm>
        </p:spPr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องค์ประกอบคณะกรรมการประเมินค่างาน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0825" y="908050"/>
            <a:ext cx="8642350" cy="5834063"/>
          </a:xfrm>
          <a:solidFill>
            <a:schemeClr val="accent3">
              <a:lumMod val="40000"/>
              <a:lumOff val="60000"/>
            </a:schemeClr>
          </a:solidFill>
        </p:spPr>
        <p:txBody>
          <a:bodyPr rtlCol="0">
            <a:noAutofit/>
          </a:bodyPr>
          <a:lstStyle/>
          <a:p>
            <a:pPr marL="742950" indent="-742950" eaLnBrk="1" fontAlgn="auto" hangingPunct="1">
              <a:lnSpc>
                <a:spcPts val="42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th-TH" sz="4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ผู้ทรงคุณวุฒิใน อ.ก.ค.ศ. เขตพื้นที่การศึกษา </a:t>
            </a:r>
            <a: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 อ.ก.</a:t>
            </a:r>
            <a:r>
              <a:rPr lang="th-TH" sz="4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ค.ศ. </a:t>
            </a:r>
            <a: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เขต</a:t>
            </a:r>
            <a:r>
              <a:rPr lang="th-TH" sz="4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พื้นที่</a:t>
            </a:r>
            <a: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การศึกษามอบหมาย เป็น</a:t>
            </a:r>
            <a:r>
              <a:rPr lang="th-TH" sz="4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ประธาน </a:t>
            </a:r>
            <a:endParaRPr lang="th-TH" sz="4000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742950" indent="-742950" eaLnBrk="1" fontAlgn="auto" hangingPunct="1">
              <a:lnSpc>
                <a:spcPts val="42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ผู้แทน </a:t>
            </a:r>
            <a:r>
              <a:rPr lang="th-TH" sz="4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ก.ค.ศ. ใน อ.ก.ค.ศ. เขตพื้นที่การศึกษา </a:t>
            </a:r>
            <a: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/>
            </a:r>
            <a:b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เป็น</a:t>
            </a:r>
            <a:r>
              <a:rPr lang="th-TH" sz="4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กรรมการ </a:t>
            </a:r>
            <a:endParaRPr lang="th-TH" sz="4000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742950" indent="-742950" eaLnBrk="1" fontAlgn="auto" hangingPunct="1">
              <a:lnSpc>
                <a:spcPts val="42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รอง</a:t>
            </a:r>
            <a:r>
              <a:rPr lang="th-TH" sz="4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ผู้อำนวยการสำนักงานเขตพื้นที่การศึกษาที่</a:t>
            </a:r>
            <a: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รับผิดชอบกลุ่ม</a:t>
            </a:r>
            <a:r>
              <a:rPr lang="th-TH" sz="4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บริหารงานบุคคล 1 คน เป็น</a:t>
            </a:r>
            <a: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กรรมการ</a:t>
            </a:r>
          </a:p>
          <a:p>
            <a:pPr marL="0" indent="0" eaLnBrk="1" fontAlgn="auto" hangingPunct="1">
              <a:lnSpc>
                <a:spcPts val="42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4000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      </a:t>
            </a: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กรณีไม่มีรองผู้อำนวยการสำนักงานเขตพื้นที่การศึกษาที่รับผิดชอบ</a:t>
            </a:r>
            <a:b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</a:br>
            <a:r>
              <a:rPr lang="th-TH" b="1" dirty="0" smtClean="0">
                <a:latin typeface="TH SarabunIT๙" panose="020B0500040200020003" pitchFamily="34" charset="-34"/>
                <a:cs typeface="TH SarabunIT๙" panose="020B0500040200020003" pitchFamily="34" charset="-34"/>
              </a:rPr>
              <a:t>กลุ่มบริหารงานบุคคล ให้ตั้งรองผู้อำนวยการสำนักงานเขตพื้นที่การศึกษาที่ผู้อำนวยการสำนักงานเขตพื้นที่การศึกษามอบหมายแทน </a:t>
            </a:r>
            <a:endParaRPr lang="th-TH" sz="3600" b="1" dirty="0" smtClean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marL="0" indent="0" algn="ctr" eaLnBrk="1" fontAlgn="auto" hangingPunct="1">
              <a:lnSpc>
                <a:spcPts val="42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4000" b="1" dirty="0" smtClean="0">
                <a:solidFill>
                  <a:schemeClr val="tx2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ผู้อำนวยการ</a:t>
            </a:r>
            <a:r>
              <a:rPr lang="th-TH" sz="4000" b="1" dirty="0">
                <a:solidFill>
                  <a:schemeClr val="tx2">
                    <a:lumMod val="50000"/>
                  </a:schemeClr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กลุ่มบริหารงานบุคคล เป็นเลขานุการ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TextBox 1219"/>
          <p:cNvSpPr txBox="1"/>
          <p:nvPr/>
        </p:nvSpPr>
        <p:spPr>
          <a:xfrm>
            <a:off x="138113" y="3068638"/>
            <a:ext cx="2263775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ผังการประเมินค่างาน</a:t>
            </a:r>
          </a:p>
        </p:txBody>
      </p:sp>
      <p:sp>
        <p:nvSpPr>
          <p:cNvPr id="37891" name="TextBox 1220"/>
          <p:cNvSpPr txBox="1">
            <a:spLocks noChangeArrowheads="1"/>
          </p:cNvSpPr>
          <p:nvPr/>
        </p:nvSpPr>
        <p:spPr bwMode="auto">
          <a:xfrm>
            <a:off x="1258888" y="26988"/>
            <a:ext cx="69135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ผู้ดำเนินการ</a:t>
            </a:r>
            <a:r>
              <a:rPr lang="en-US" sz="24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:   </a:t>
            </a:r>
            <a:r>
              <a:rPr lang="th-TH" sz="24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สำนักงานเขตพื้นที่การศึกษา       อ.ก.ค.ศ. เขตพื้นที่การศึกษา</a:t>
            </a:r>
          </a:p>
        </p:txBody>
      </p:sp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-26988"/>
            <a:ext cx="54721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457200" y="561975"/>
            <a:ext cx="8229600" cy="850900"/>
          </a:xfrm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th-TH" b="1" smtClean="0">
                <a:latin typeface="TH SarabunIT๙" pitchFamily="34" charset="-34"/>
                <a:cs typeface="TH SarabunIT๙" pitchFamily="34" charset="-34"/>
              </a:rPr>
              <a:t>ตำแหน่งที่เสนอขอแล้วไม่ผ่านเกณฑ์ที่ ก.ค.ศ. กำหนด</a:t>
            </a:r>
            <a:endParaRPr lang="th-TH" b="1" smtClean="0"/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107950" y="1711325"/>
            <a:ext cx="9144000" cy="4525963"/>
          </a:xfrm>
        </p:spPr>
        <p:txBody>
          <a:bodyPr/>
          <a:lstStyle/>
          <a:p>
            <a:pPr marL="0" lvl="1" indent="0" eaLnBrk="1" hangingPunct="1">
              <a:buFont typeface="Arial" pitchFamily="34" charset="0"/>
              <a:buNone/>
            </a:pPr>
            <a:r>
              <a:rPr lang="th-TH" sz="4400" b="1" smtClean="0">
                <a:latin typeface="TH SarabunIT๙" pitchFamily="34" charset="-34"/>
                <a:cs typeface="TH SarabunIT๙" pitchFamily="34" charset="-34"/>
              </a:rPr>
              <a:t>      จะเสนอขอประเมินค่างานใหม่ได้ เมื่อปรากฏว่ามีปริมาณงาน คุณภาพงาน และความยุ่งยากในงานของตำแหน่งนั้นสูงขึ้นอย่างชัดเจน และมีเหตุผลที่สมควรปรับระดับตำแหน่งให้เป็นระดับชำนาญการพิเศษ </a:t>
            </a:r>
          </a:p>
          <a:p>
            <a:pPr marL="0" lvl="1" indent="0" eaLnBrk="1" hangingPunct="1">
              <a:buFont typeface="Arial" pitchFamily="34" charset="0"/>
              <a:buNone/>
            </a:pPr>
            <a:r>
              <a:rPr lang="th-TH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     ทั้งนี้ ต้องมีระยะเวลาไม่น้อยกว่า </a:t>
            </a:r>
            <a:r>
              <a:rPr lang="en-US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1</a:t>
            </a:r>
            <a:r>
              <a:rPr lang="th-TH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ปี นับจากวันที่ </a:t>
            </a:r>
            <a:br>
              <a:rPr lang="th-TH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อ</a:t>
            </a:r>
            <a:r>
              <a:rPr lang="en-US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</a:t>
            </a:r>
            <a:r>
              <a:rPr lang="en-US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ค</a:t>
            </a:r>
            <a:r>
              <a:rPr lang="en-US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ศ</a:t>
            </a:r>
            <a:r>
              <a:rPr lang="en-US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. </a:t>
            </a:r>
            <a:r>
              <a:rPr lang="th-TH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เขตพื้นที่การศึกษามีมติไม่อนุมัติ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2220913"/>
            <a:ext cx="9144000" cy="35655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th-TH" sz="66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หลักเกณฑ์ที่ใช้ในปัจจุบัน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th-TH" sz="5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หนังสือสำนักงาน ก.ค.ศ. ที่ </a:t>
            </a:r>
            <a:r>
              <a:rPr lang="th-TH" sz="5600" b="1" dirty="0" err="1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ศธ</a:t>
            </a:r>
            <a:r>
              <a:rPr lang="th-TH" sz="5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5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0206.5/</a:t>
            </a:r>
            <a:r>
              <a:rPr lang="th-TH" sz="5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ว </a:t>
            </a:r>
            <a:r>
              <a:rPr lang="en-US" sz="5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27 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th-TH" sz="6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ลงวันที่ </a:t>
            </a:r>
            <a:r>
              <a:rPr lang="en-US" sz="6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7 </a:t>
            </a:r>
            <a:r>
              <a:rPr lang="th-TH" sz="6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พ.ย.</a:t>
            </a:r>
            <a:r>
              <a:rPr lang="en-US" sz="6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2555</a:t>
            </a:r>
            <a:endParaRPr lang="en-US" sz="6000" b="1" dirty="0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Wingdings 2" pitchFamily="18" charset="2"/>
              <a:buNone/>
            </a:pPr>
            <a:endParaRPr lang="th-TH" sz="6000" b="1" dirty="0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1071563" y="714375"/>
            <a:ext cx="7072312" cy="11334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7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การสรรหา บรรจุ และแต่งตั้ง</a:t>
            </a:r>
            <a:endParaRPr lang="th-TH" sz="7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ตัวยึดเนื้อหา 2"/>
          <p:cNvSpPr>
            <a:spLocks noGrp="1"/>
          </p:cNvSpPr>
          <p:nvPr>
            <p:ph idx="1"/>
          </p:nvPr>
        </p:nvSpPr>
        <p:spPr>
          <a:xfrm>
            <a:off x="-324544" y="1844824"/>
            <a:ext cx="9217024" cy="5382269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200" b="1" dirty="0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Wingdings 2" pitchFamily="18" charset="2"/>
              <a:buNone/>
            </a:pPr>
            <a:endParaRPr lang="en-US" sz="32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2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1214438" y="285750"/>
            <a:ext cx="7072312" cy="7143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 fontScale="90000"/>
          </a:bodyPr>
          <a:lstStyle/>
          <a:p>
            <a:pPr algn="ct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7200" b="1" spc="-3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สาระสำคัญ </a:t>
            </a: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395536" y="1040947"/>
            <a:ext cx="8280920" cy="5686757"/>
          </a:xfrm>
          <a:prstGeom prst="rect">
            <a:avLst/>
          </a:prstGeom>
        </p:spPr>
        <p:txBody>
          <a:bodyPr/>
          <a:lstStyle/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400" b="1" spc="-3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4400" b="1" spc="-3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en-US" sz="4400" b="1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1.</a:t>
            </a:r>
            <a:r>
              <a:rPr lang="th-TH" sz="4400" b="1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ให้ส่วนราชการดำเนินการกำหนดนโยบาย หรือ</a:t>
            </a:r>
            <a: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แนวทางการ</a:t>
            </a:r>
            <a:r>
              <a:rPr lang="th-TH" sz="4400" b="1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บริหารจัดการสอบแข่งขัน </a:t>
            </a:r>
            <a: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ดังนี้</a:t>
            </a:r>
            <a:endParaRPr lang="th-TH" sz="4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200" b="1" spc="9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r>
              <a:rPr lang="th-TH" sz="4200" b="1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1.1 กำหนดให้ </a:t>
            </a:r>
            <a:r>
              <a:rPr lang="th-TH" sz="4200" b="1" spc="-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อ.ก.ค.</a:t>
            </a:r>
            <a:r>
              <a:rPr lang="th-TH" sz="4200" b="1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ศ.เขต</a:t>
            </a:r>
            <a:r>
              <a:rPr lang="th-TH" sz="4200" b="1" spc="-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พื้นที่</a:t>
            </a:r>
            <a:r>
              <a:rPr lang="th-TH" sz="4200" b="1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การศึกษา</a:t>
            </a:r>
            <a:br>
              <a:rPr lang="th-TH" sz="4200" b="1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200" b="1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เป็นผู้ดำเนินการสอบ โดย</a:t>
            </a:r>
          </a:p>
          <a:p>
            <a:pPr algn="thaiDist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200" b="1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	1) ให้แต่ละเขตพื้นที่การศึกษาดำเนินการสอบเอง หรือ</a:t>
            </a:r>
          </a:p>
          <a:p>
            <a:pPr algn="thaiDist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200" b="1" spc="-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200" b="1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2) ให้รวมเขตพื้นที่การศึกษา และให้เขตใดเขตหนึ่งเป็นผู้ดำเนินการสอบ</a:t>
            </a:r>
            <a:endParaRPr lang="th-TH" sz="4200" b="1" spc="-100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endParaRPr lang="th-TH" sz="4400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ตัวยึดเนื้อหา 2"/>
          <p:cNvSpPr>
            <a:spLocks noGrp="1"/>
          </p:cNvSpPr>
          <p:nvPr>
            <p:ph idx="1"/>
          </p:nvPr>
        </p:nvSpPr>
        <p:spPr>
          <a:xfrm>
            <a:off x="323528" y="548680"/>
            <a:ext cx="8640960" cy="6120679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4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1.2 กำหนดให้มีการสอบ</a:t>
            </a:r>
            <a:r>
              <a:rPr lang="en-US" sz="4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ดังนี้</a:t>
            </a:r>
            <a:endParaRPr lang="en-US" sz="4800" b="1" dirty="0" smtClean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eaLnBrk="1" hangingPunct="1">
              <a:buNone/>
            </a:pPr>
            <a:r>
              <a:rPr lang="en-US" sz="4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		</a:t>
            </a:r>
            <a: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1) ดำเนินการสอบทั้ง</a:t>
            </a:r>
            <a:r>
              <a:rPr lang="en-US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3</a:t>
            </a:r>
            <a: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ภาค คือ </a:t>
            </a:r>
            <a:r>
              <a:rPr lang="th-TH" sz="4400" b="1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ภาค ก. ภาค ข. </a:t>
            </a:r>
            <a: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และภาค ค. หรือ</a:t>
            </a:r>
          </a:p>
          <a:p>
            <a:pPr eaLnBrk="1" hangingPunct="1">
              <a:buFont typeface="Wingdings 2" pitchFamily="18" charset="2"/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	2) ดำเนินการสอบ ภาค ข</a:t>
            </a:r>
            <a:r>
              <a:rPr lang="en-US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. </a:t>
            </a:r>
            <a: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และภาค ค. </a:t>
            </a:r>
            <a:r>
              <a:rPr lang="en-US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โดยเปิดรับสมัครจากผู้สอบผ่านภาค ก</a:t>
            </a:r>
            <a:r>
              <a:rPr lang="en-US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ของ ก.พ.</a:t>
            </a:r>
            <a:endParaRPr lang="th-TH" sz="4400" b="1" dirty="0" smtClean="0">
              <a:solidFill>
                <a:srgbClr val="C00000"/>
              </a:solidFill>
              <a:latin typeface="TH SarabunIT๙" pitchFamily="34" charset="-34"/>
              <a:cs typeface="TH SarabunIT๙" pitchFamily="34" charset="-34"/>
            </a:endParaRPr>
          </a:p>
          <a:p>
            <a:pPr eaLnBrk="1" hangingPunct="1"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en-US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1.</a:t>
            </a: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3 ดำเนินการเกี่ยวกับการจัดทำข้อสอบ </a:t>
            </a:r>
            <a: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ตรวจกระดาษคำตอบ ประมวลผลการสอบ</a:t>
            </a:r>
          </a:p>
          <a:p>
            <a:pPr eaLnBrk="1" hangingPunct="1">
              <a:buFont typeface="Wingdings 2" pitchFamily="18" charset="2"/>
              <a:buNone/>
            </a:pPr>
            <a:endParaRPr lang="en-US" sz="3600" b="1" dirty="0" smtClean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36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3600" b="1" dirty="0" smtClean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468313" y="1196975"/>
            <a:ext cx="8229600" cy="4021138"/>
          </a:xfrm>
          <a:prstGeom prst="rect">
            <a:avLst/>
          </a:prstGeom>
        </p:spPr>
        <p:txBody>
          <a:bodyPr/>
          <a:lstStyle/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endParaRPr lang="th-TH" sz="4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endParaRPr lang="th-TH" sz="4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endParaRPr lang="th-TH" sz="4400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51520" y="764704"/>
            <a:ext cx="8496944" cy="5397549"/>
          </a:xfrm>
        </p:spPr>
        <p:txBody>
          <a:bodyPr/>
          <a:lstStyle/>
          <a:p>
            <a:pPr marL="0" indent="0">
              <a:buNone/>
            </a:pPr>
            <a:r>
              <a:rPr lang="th-TH" sz="44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sz="50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2. อ.ก.ค.ศ. เขตพื้นที่การศึกษาดำเนินการ ดังนี้</a:t>
            </a:r>
          </a:p>
          <a:p>
            <a:pPr marL="0" indent="0">
              <a:buNone/>
            </a:pPr>
            <a:r>
              <a:rPr lang="en-US" sz="44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en-US" sz="44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 2.1 </a:t>
            </a:r>
            <a:r>
              <a:rPr lang="th-TH" sz="44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ตั้งคณะกรรมการดำเนินการสอบได้ตามความเหมาะสม</a:t>
            </a:r>
          </a:p>
          <a:p>
            <a:pPr marL="0" indent="0">
              <a:buNone/>
            </a:pPr>
            <a:r>
              <a:rPr lang="th-TH" sz="44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4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2.2 ประกาศรับสมัครสอบแข่งขันก่อนวันสมัคร ไม่น้อยกว่า 7 วัน</a:t>
            </a:r>
          </a:p>
        </p:txBody>
      </p:sp>
    </p:spTree>
    <p:extLst>
      <p:ext uri="{BB962C8B-B14F-4D97-AF65-F5344CB8AC3E}">
        <p14:creationId xmlns:p14="http://schemas.microsoft.com/office/powerpoint/2010/main" val="72674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ชื่อเรื่อง 1"/>
          <p:cNvSpPr>
            <a:spLocks noGrp="1"/>
          </p:cNvSpPr>
          <p:nvPr>
            <p:ph type="title"/>
          </p:nvPr>
        </p:nvSpPr>
        <p:spPr>
          <a:xfrm>
            <a:off x="468313" y="1357298"/>
            <a:ext cx="8135937" cy="1503363"/>
          </a:xfrm>
        </p:spPr>
        <p:txBody>
          <a:bodyPr/>
          <a:lstStyle/>
          <a:p>
            <a:pPr algn="ctr"/>
            <a:r>
              <a:rPr lang="th-TH" sz="6000" b="1" dirty="0" smtClean="0">
                <a:latin typeface="TH SarabunIT๙" pitchFamily="34" charset="-34"/>
                <a:cs typeface="TH SarabunIT๙" pitchFamily="34" charset="-34"/>
              </a:rPr>
              <a:t>ตำแหน่งบุคลากรทางการศึกษาอื่น </a:t>
            </a:r>
            <a:br>
              <a:rPr lang="th-TH" sz="60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6000" b="1" dirty="0" smtClean="0">
                <a:latin typeface="TH SarabunIT๙" pitchFamily="34" charset="-34"/>
                <a:cs typeface="TH SarabunIT๙" pitchFamily="34" charset="-34"/>
              </a:rPr>
              <a:t>ตามมาตรา 38 ค.(2)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0" y="3214686"/>
            <a:ext cx="9144000" cy="2808288"/>
          </a:xfrm>
        </p:spPr>
        <p:txBody>
          <a:bodyPr/>
          <a:lstStyle/>
          <a:p>
            <a:pPr marL="0" indent="0" algn="ctr">
              <a:buFont typeface="Wingdings 2" pitchFamily="18" charset="2"/>
              <a:buNone/>
              <a:defRPr/>
            </a:pP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ผู้สนับสนุนการศึกษาซึ่งเป็นผู้ทำหน้าที่บริการหรือ</a:t>
            </a:r>
            <a:r>
              <a:rPr lang="th-TH" sz="4400" b="1" spc="-100" dirty="0" smtClean="0">
                <a:latin typeface="TH SarabunPSK" pitchFamily="34" charset="-34"/>
                <a:cs typeface="TH SarabunPSK" pitchFamily="34" charset="-34"/>
              </a:rPr>
              <a:t>ปฏิบัติงานเกี่ยวเนื่องกับการจัดกระบวนการเรียนการสอน  </a:t>
            </a:r>
            <a:br>
              <a:rPr lang="th-TH" sz="4400" b="1" spc="-100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การนิเทศ การบริหารการศึกษา และปฏิบัติงานอื่น</a:t>
            </a:r>
            <a:br>
              <a:rPr lang="th-TH" sz="4400" b="1" dirty="0" smtClean="0">
                <a:latin typeface="TH SarabunPSK" pitchFamily="34" charset="-34"/>
                <a:cs typeface="TH SarabunPSK" pitchFamily="34" charset="-34"/>
              </a:rPr>
            </a:br>
            <a:r>
              <a:rPr lang="th-TH" sz="4400" b="1" dirty="0" smtClean="0">
                <a:latin typeface="TH SarabunPSK" pitchFamily="34" charset="-34"/>
                <a:cs typeface="TH SarabunPSK" pitchFamily="34" charset="-34"/>
              </a:rPr>
              <a:t>ในหน่วยงานการศึกษา</a:t>
            </a:r>
          </a:p>
          <a:p>
            <a:pPr>
              <a:defRPr/>
            </a:pPr>
            <a:endParaRPr lang="th-TH" sz="48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23528" y="1052736"/>
            <a:ext cx="8640960" cy="5328592"/>
          </a:xfrm>
        </p:spPr>
        <p:txBody>
          <a:bodyPr/>
          <a:lstStyle/>
          <a:p>
            <a:pPr marL="0" indent="0">
              <a:buNone/>
            </a:pPr>
            <a:r>
              <a:rPr lang="en-US" sz="44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2.3 </a:t>
            </a:r>
            <a:r>
              <a:rPr lang="th-TH" sz="44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กำหนดรับสมัครไม่น้อยกว่า 15 วัน</a:t>
            </a:r>
          </a:p>
          <a:p>
            <a:pPr marL="0" indent="0">
              <a:buNone/>
            </a:pPr>
            <a:r>
              <a:rPr lang="th-TH" sz="44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(ขยายได้ไม่น้อยกว่า 15 วัน) </a:t>
            </a:r>
          </a:p>
          <a:p>
            <a:pPr marL="0" indent="0">
              <a:buNone/>
            </a:pPr>
            <a:r>
              <a:rPr lang="th-TH" sz="44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2.4 ประกาศรายชื่อผู้มีสิทธิสอบไม่น้อยกว่า 5 วัน</a:t>
            </a:r>
          </a:p>
          <a:p>
            <a:pPr marL="0" indent="0">
              <a:buNone/>
            </a:pPr>
            <a:endParaRPr lang="en-US" sz="1800" b="1" kern="100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r>
              <a:rPr lang="th-TH" sz="44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ทั้งนี้ ปริญญา</a:t>
            </a:r>
            <a:r>
              <a:rPr lang="th-TH" sz="44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บัตร ประกาศนียบัตร ตามที่ระบุไว้ในประกาศรับสมัครสอบแข่งขัน จะต้องได้รับการอนุมัติจากผู้มีอำนาจไม่หลังวันปิด</a:t>
            </a:r>
            <a:r>
              <a:rPr lang="th-TH" sz="44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รับสมัคร</a:t>
            </a:r>
            <a:endParaRPr lang="th-TH" sz="4400" dirty="0"/>
          </a:p>
          <a:p>
            <a:endParaRPr lang="th-TH" sz="4400" dirty="0"/>
          </a:p>
        </p:txBody>
      </p:sp>
    </p:spTree>
    <p:extLst>
      <p:ext uri="{BB962C8B-B14F-4D97-AF65-F5344CB8AC3E}">
        <p14:creationId xmlns:p14="http://schemas.microsoft.com/office/powerpoint/2010/main" val="3392254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ตัวยึดเนื้อหา 2"/>
          <p:cNvSpPr>
            <a:spLocks noGrp="1"/>
          </p:cNvSpPr>
          <p:nvPr>
            <p:ph idx="1"/>
          </p:nvPr>
        </p:nvSpPr>
        <p:spPr>
          <a:xfrm>
            <a:off x="914400" y="1857375"/>
            <a:ext cx="8229600" cy="438943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32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200" b="1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Wingdings 2" pitchFamily="18" charset="2"/>
              <a:buNone/>
            </a:pPr>
            <a:endParaRPr lang="en-US" sz="3200" b="1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32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200" b="1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468313" y="1052736"/>
            <a:ext cx="8229600" cy="4021137"/>
          </a:xfrm>
          <a:prstGeom prst="rect">
            <a:avLst/>
          </a:prstGeom>
        </p:spPr>
        <p:txBody>
          <a:bodyPr/>
          <a:lstStyle/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r>
              <a:rPr lang="en-US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3.</a:t>
            </a:r>
            <a: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ผู้สมัครสอบแข่งขันซึ่งเป็นข้าราชการหรือพนักงานส่วนท้องถิ่น ต้องมีหนังสืออนุญาตจากผู้มีอำนาจสั่งบรรจุ และแต่งตั้งให้สมัครสอบแข่งขัน และยินยอมให้ย้ายหรือโอนโดยไม่มีเงื่อนไข เมื่อสอบแข่งขันได้ </a:t>
            </a:r>
            <a:endParaRPr lang="th-TH" sz="48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ตัวยึดเนื้อหา 2"/>
          <p:cNvSpPr>
            <a:spLocks noGrp="1"/>
          </p:cNvSpPr>
          <p:nvPr>
            <p:ph idx="1"/>
          </p:nvPr>
        </p:nvSpPr>
        <p:spPr>
          <a:xfrm>
            <a:off x="914400" y="1857375"/>
            <a:ext cx="8229600" cy="438943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32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200" b="1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Wingdings 2" pitchFamily="18" charset="2"/>
              <a:buNone/>
            </a:pPr>
            <a:endParaRPr lang="en-US" sz="3200" b="1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32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200" b="1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468313" y="836712"/>
            <a:ext cx="8229600" cy="5472608"/>
          </a:xfrm>
          <a:prstGeom prst="rect">
            <a:avLst/>
          </a:prstGeom>
        </p:spPr>
        <p:txBody>
          <a:bodyPr/>
          <a:lstStyle/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   </a:t>
            </a:r>
            <a: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4</a:t>
            </a:r>
            <a:r>
              <a:rPr lang="en-US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หลักสูตรการสอบแข่งขัน ประกอบด้วย ๓ ภาค คือ </a:t>
            </a:r>
          </a:p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sz="4800" b="1" kern="100" spc="-11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ก. ภาคความรู้ความสามารถทั่วไป (</a:t>
            </a:r>
            <a:r>
              <a:rPr lang="en-US" sz="4800" b="1" kern="100" spc="-11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100</a:t>
            </a:r>
            <a:r>
              <a:rPr lang="th-TH" sz="4800" b="1" kern="100" spc="-11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คะแนน) </a:t>
            </a:r>
          </a:p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800" b="1" kern="100" spc="-11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ข. ภาคความรู้ความสามารถที่ใช้เฉพาะตำแหน่ง</a:t>
            </a:r>
          </a:p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800" b="1" kern="100" spc="-11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(๒๐๐ คะแนน)</a:t>
            </a:r>
          </a:p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800" b="1" kern="100" spc="-11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ค. ภาคความเหมาะสมกับตำแหน่ง (๑๐๐ คะแนน)</a:t>
            </a:r>
            <a:endParaRPr lang="th-TH" sz="4800" b="1" spc="-110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ตัวยึดเนื้อหา 2"/>
          <p:cNvSpPr>
            <a:spLocks noGrp="1"/>
          </p:cNvSpPr>
          <p:nvPr>
            <p:ph idx="1"/>
          </p:nvPr>
        </p:nvSpPr>
        <p:spPr>
          <a:xfrm>
            <a:off x="463508" y="620688"/>
            <a:ext cx="8680492" cy="56261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200" b="1" dirty="0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Wingdings 2" pitchFamily="18" charset="2"/>
              <a:buNone/>
            </a:pPr>
            <a:endParaRPr lang="en-US" sz="32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endParaRPr lang="th-TH" sz="32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ตัวแทนเนื้อหา 2"/>
          <p:cNvSpPr txBox="1">
            <a:spLocks/>
          </p:cNvSpPr>
          <p:nvPr/>
        </p:nvSpPr>
        <p:spPr>
          <a:xfrm>
            <a:off x="462597" y="548680"/>
            <a:ext cx="8229600" cy="5472608"/>
          </a:xfrm>
          <a:prstGeom prst="rect">
            <a:avLst/>
          </a:prstGeom>
        </p:spPr>
        <p:txBody>
          <a:bodyPr/>
          <a:lstStyle/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  </a:t>
            </a:r>
            <a: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5. ต้องผ่าน ภาค ก. หรือ ภาค ข. ก่อน </a:t>
            </a:r>
            <a:b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จึงจะมีสิทธิสอบภาคต่อไปได้</a:t>
            </a:r>
          </a:p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6</a:t>
            </a:r>
            <a:r>
              <a:rPr lang="en-US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.</a:t>
            </a:r>
            <a: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เกณฑ์การตัดสิน ผู้นั้นต้องได้คะแนนในแต่ละภาค ไม่ต่ำกว่าร้อยละหกสิบ </a:t>
            </a:r>
            <a:endParaRPr lang="th-TH" sz="4800" b="1" kern="100" dirty="0" smtClean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defRPr/>
            </a:pP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7. </a:t>
            </a: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บัญชีผู้สอบแข่งขันได้ให้ใช้ได้ไม่เกิน ๒ ปี นับแต่วันประกาศขึ้นบัญชีผู้สอบแข่งขันได้</a:t>
            </a:r>
            <a:endParaRPr lang="th-TH" sz="48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620688"/>
            <a:ext cx="8064896" cy="5904656"/>
          </a:xfrm>
        </p:spPr>
        <p:txBody>
          <a:bodyPr/>
          <a:lstStyle/>
          <a:p>
            <a:pPr algn="thaiDist" fontAlgn="auto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th-TH" sz="44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	</a:t>
            </a:r>
            <a:r>
              <a:rPr lang="th-TH" sz="48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8. </a:t>
            </a:r>
            <a:r>
              <a:rPr lang="th-TH" sz="48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การขึ้นบัญชีให้เรียงจากผู้ได้คะแนนสูงสุดลงมาตามลำดับ </a:t>
            </a:r>
          </a:p>
          <a:p>
            <a:pPr algn="thaiDist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th-TH" sz="4400" b="1" kern="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400" b="1" kern="100" spc="-5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4400" b="1" kern="100" spc="-5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4400" b="1" kern="100" spc="-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ในกรณีที่ได้คะแนน</a:t>
            </a:r>
            <a: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เท่ากัน ให้ใช้คะแนน</a:t>
            </a:r>
            <a:b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ภาค </a:t>
            </a:r>
            <a:r>
              <a:rPr lang="th-TH" sz="4400" b="1" kern="100" spc="-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ข. </a:t>
            </a:r>
            <a:endParaRPr lang="th-TH" sz="4400" b="1" kern="100" spc="-100" dirty="0" smtClean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thaiDist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	- หากคะแนน </a:t>
            </a:r>
            <a:r>
              <a:rPr lang="th-TH" sz="4400" b="1" kern="100" spc="-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ภาค </a:t>
            </a:r>
            <a: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ข. </a:t>
            </a:r>
            <a:r>
              <a:rPr lang="th-TH" sz="4400" b="1" kern="100" spc="-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เท่ากัน </a:t>
            </a:r>
            <a: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ให้ใช้คะแนน </a:t>
            </a:r>
            <a:b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ภาค ค. </a:t>
            </a:r>
          </a:p>
          <a:p>
            <a:pPr algn="thaiDist" fontAlgn="auto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	- หาก</a:t>
            </a:r>
            <a:r>
              <a:rPr lang="th-TH" sz="4400" b="1" kern="100" spc="-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เท่ากันอีก ให้ใช้เลขประจำตัว</a:t>
            </a:r>
            <a: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สอบ </a:t>
            </a:r>
            <a:b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ใน</a:t>
            </a:r>
            <a:r>
              <a:rPr lang="th-TH" sz="4400" b="1" kern="100" spc="-100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การ</a:t>
            </a:r>
            <a:r>
              <a:rPr lang="th-TH" sz="4400" b="1" kern="100" spc="-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เรียงลำดับ</a:t>
            </a:r>
          </a:p>
          <a:p>
            <a:pPr algn="thaiDist" fontAlgn="auto">
              <a:spcAft>
                <a:spcPts val="0"/>
              </a:spcAft>
              <a:buClr>
                <a:schemeClr val="accent3"/>
              </a:buClr>
              <a:buNone/>
              <a:tabLst>
                <a:tab pos="804863" algn="l"/>
              </a:tabLst>
              <a:defRPr/>
            </a:pPr>
            <a:r>
              <a:rPr lang="th-TH" sz="4000" b="1" kern="100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	     - </a:t>
            </a:r>
            <a:endParaRPr lang="th-TH" sz="4000" b="1" kern="100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indent="0">
              <a:buNone/>
            </a:pPr>
            <a:endParaRPr lang="th-TH" sz="4400" dirty="0"/>
          </a:p>
        </p:txBody>
      </p:sp>
    </p:spTree>
    <p:extLst>
      <p:ext uri="{BB962C8B-B14F-4D97-AF65-F5344CB8AC3E}">
        <p14:creationId xmlns:p14="http://schemas.microsoft.com/office/powerpoint/2010/main" val="163094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42911" y="2357430"/>
            <a:ext cx="7715303" cy="177641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7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การย้ายและการเลื่อนตำแหน่ง</a:t>
            </a:r>
            <a:endParaRPr lang="th-TH" sz="7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ตัวยึดเนื้อหา 2"/>
          <p:cNvSpPr>
            <a:spLocks noGrp="1"/>
          </p:cNvSpPr>
          <p:nvPr>
            <p:ph idx="1"/>
          </p:nvPr>
        </p:nvSpPr>
        <p:spPr>
          <a:xfrm>
            <a:off x="214313" y="1643063"/>
            <a:ext cx="8786812" cy="342265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endParaRPr lang="th-TH" sz="6000" b="1" dirty="0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 eaLnBrk="1" hangingPunct="1">
              <a:buFont typeface="Wingdings 2" pitchFamily="18" charset="2"/>
              <a:buNone/>
            </a:pPr>
            <a:r>
              <a:rPr lang="th-TH" sz="6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  เป็นกรณีที่ต้องขออนุมัติ ก.ค.ศ. </a:t>
            </a:r>
            <a:br>
              <a:rPr lang="th-TH" sz="6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66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ก่อนดำเนินการบรรจุแต่งตั้ง</a:t>
            </a:r>
          </a:p>
        </p:txBody>
      </p:sp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785786" y="414330"/>
            <a:ext cx="7643812" cy="187166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6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การเปลี่ยนตำแหน่ง  การโอน  </a:t>
            </a:r>
            <a:br>
              <a:rPr lang="th-TH" sz="6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6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การบรรจุกลับ</a:t>
            </a:r>
            <a:endParaRPr lang="th-TH" sz="60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158" y="2325688"/>
            <a:ext cx="8858250" cy="438943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1. กรณีให้ได้รับ </a:t>
            </a:r>
            <a:r>
              <a:rPr lang="th-TH" sz="6000" b="1" dirty="0" err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พ.ต.</a:t>
            </a:r>
            <a:r>
              <a:rPr lang="th-TH" sz="60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ก. ครั้งแรก</a:t>
            </a:r>
          </a:p>
          <a:p>
            <a:pPr eaLnBrk="1" hangingPunct="1">
              <a:buFont typeface="Wingdings 2" pitchFamily="18" charset="2"/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2. กรณีให้ได้รับ </a:t>
            </a:r>
            <a:r>
              <a:rPr lang="th-TH" sz="6000" b="1" dirty="0" err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พ.ต.</a:t>
            </a:r>
            <a:r>
              <a:rPr lang="th-TH" sz="60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ก. ในอัตราที่สูงขึ้น </a:t>
            </a:r>
          </a:p>
          <a:p>
            <a:pPr eaLnBrk="1" hangingPunct="1">
              <a:buFont typeface="Wingdings 2" pitchFamily="18" charset="2"/>
              <a:buNone/>
            </a:pPr>
            <a:r>
              <a:rPr lang="th-TH" sz="60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3.  กรณีให้ได้รับ </a:t>
            </a:r>
            <a:r>
              <a:rPr lang="th-TH" sz="6000" b="1" dirty="0" err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พ.ต.</a:t>
            </a:r>
            <a:r>
              <a:rPr lang="th-TH" sz="60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ก. ต่อเนื่อง</a:t>
            </a:r>
            <a:endParaRPr lang="th-TH" sz="60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1071563" y="714375"/>
            <a:ext cx="7072312" cy="11334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th-TH" sz="72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การให้ได้รับ พ.ต.ก.</a:t>
            </a:r>
            <a:endParaRPr lang="th-TH" sz="72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535322" cy="252028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pPr algn="ctr">
              <a:defRPr/>
            </a:pPr>
            <a:r>
              <a:rPr lang="th-TH" sz="48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80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ระเบียบ ก.ค.ศ. ว่าด้วยเงินเพิ่มสำหรับ</a:t>
            </a:r>
            <a:r>
              <a:rPr lang="th-TH" sz="48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ตำแหน่ง</a:t>
            </a:r>
            <a:br>
              <a:rPr lang="th-TH" sz="48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8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ที่</a:t>
            </a:r>
            <a:r>
              <a:rPr lang="th-TH" sz="480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มีเหตุพิเศษของบุคลากรทางการศึกษา </a:t>
            </a:r>
            <a:br>
              <a:rPr lang="th-TH" sz="480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80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ในสายงานนิติการ พ.ศ. ๒๕๕๓</a:t>
            </a:r>
          </a:p>
        </p:txBody>
      </p:sp>
      <p:sp>
        <p:nvSpPr>
          <p:cNvPr id="52227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23850" y="549275"/>
            <a:ext cx="8534400" cy="642938"/>
          </a:xfrm>
        </p:spPr>
        <p:txBody>
          <a:bodyPr/>
          <a:lstStyle/>
          <a:p>
            <a:r>
              <a:rPr lang="th-TH" sz="5400" b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ทั้ง 3 หลักเกณฑ์ถูกกำหนดภายใต้</a:t>
            </a:r>
          </a:p>
        </p:txBody>
      </p:sp>
      <p:sp>
        <p:nvSpPr>
          <p:cNvPr id="52228" name="ชื่อเรื่อง 1"/>
          <p:cNvSpPr txBox="1">
            <a:spLocks/>
          </p:cNvSpPr>
          <p:nvPr/>
        </p:nvSpPr>
        <p:spPr bwMode="auto">
          <a:xfrm>
            <a:off x="395288" y="4149725"/>
            <a:ext cx="8535987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0" rIns="45720" bIns="0"/>
          <a:lstStyle/>
          <a:p>
            <a:r>
              <a:rPr lang="th-TH" sz="4400" b="1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นิติกร ระดับปฏิบัติการ           รับ 3,000 บาท/เดือน</a:t>
            </a:r>
          </a:p>
          <a:p>
            <a:r>
              <a:rPr lang="th-TH" sz="4400" b="1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นิติกร ระดับชำนาญการ         รับ 4,500 บาท/เดือน</a:t>
            </a:r>
          </a:p>
          <a:p>
            <a:r>
              <a:rPr lang="th-TH" sz="4400" b="1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นิติกร ระดับชำนาญการพิเศษ  รับ 6,000 บาท/เดือน</a:t>
            </a:r>
          </a:p>
          <a:p>
            <a:endParaRPr lang="th-TH" sz="4400" b="1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57188" y="44450"/>
            <a:ext cx="8535987" cy="1152525"/>
          </a:xfrm>
        </p:spPr>
        <p:txBody>
          <a:bodyPr/>
          <a:lstStyle/>
          <a:p>
            <a:pPr algn="ctr"/>
            <a:r>
              <a:rPr lang="th-TH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ผังการดำเนินการกรณีการให้ได้รับ พ.ต.ก. </a:t>
            </a:r>
            <a:br>
              <a:rPr lang="th-TH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ครั้งแรก และกรณีให้ได้รับ พ.ต.ก. ในอัตราที่สูงขึ้น </a:t>
            </a:r>
          </a:p>
        </p:txBody>
      </p:sp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179388" y="3500438"/>
            <a:ext cx="3168650" cy="1296987"/>
          </a:xfrm>
          <a:prstGeom prst="rect">
            <a:avLst/>
          </a:prstGeom>
          <a:solidFill>
            <a:srgbClr val="000066"/>
          </a:solidFill>
        </p:spPr>
        <p:txBody>
          <a:bodyPr lIns="45720" tIns="0" rIns="45720" bIns="0">
            <a:normAutofit fontScale="9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200" b="1" kern="1200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th-TH" sz="3200" dirty="0" smtClean="0">
                <a:ln>
                  <a:noFill/>
                </a:ln>
                <a:solidFill>
                  <a:prstClr val="white"/>
                </a:solidFill>
                <a:effectLst/>
                <a:latin typeface="TH SarabunIT๙" pitchFamily="34" charset="-34"/>
                <a:cs typeface="TH SarabunIT๙" pitchFamily="34" charset="-34"/>
              </a:rPr>
              <a:t>ส่วนราชการตรวจสอบคุณสมบัติของผู้ขอรับ</a:t>
            </a:r>
            <a:br>
              <a:rPr lang="th-TH" sz="3200" dirty="0" smtClean="0">
                <a:ln>
                  <a:noFill/>
                </a:ln>
                <a:solidFill>
                  <a:prstClr val="white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3200" dirty="0" smtClean="0">
                <a:ln>
                  <a:noFill/>
                </a:ln>
                <a:solidFill>
                  <a:prstClr val="white"/>
                </a:solidFill>
                <a:effectLst/>
                <a:latin typeface="TH SarabunIT๙" pitchFamily="34" charset="-34"/>
                <a:cs typeface="TH SarabunIT๙" pitchFamily="34" charset="-34"/>
              </a:rPr>
              <a:t>การคัดเลือก</a:t>
            </a:r>
            <a:endParaRPr lang="th-TH" sz="3200" dirty="0">
              <a:ln>
                <a:noFill/>
              </a:ln>
              <a:solidFill>
                <a:prstClr val="white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ชื่อเรื่อง 1"/>
          <p:cNvSpPr txBox="1">
            <a:spLocks/>
          </p:cNvSpPr>
          <p:nvPr/>
        </p:nvSpPr>
        <p:spPr>
          <a:xfrm>
            <a:off x="179388" y="5300663"/>
            <a:ext cx="2952750" cy="1223962"/>
          </a:xfrm>
          <a:prstGeom prst="rect">
            <a:avLst/>
          </a:prstGeom>
          <a:solidFill>
            <a:srgbClr val="000066"/>
          </a:solidFill>
        </p:spPr>
        <p:txBody>
          <a:bodyPr lIns="45720" tIns="0" rIns="45720" bIns="0">
            <a:normAutofit fontScale="9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200" b="1" kern="1200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th-TH" sz="3200" dirty="0" smtClean="0">
                <a:ln>
                  <a:noFill/>
                </a:ln>
                <a:solidFill>
                  <a:prstClr val="white"/>
                </a:solidFill>
                <a:effectLst/>
                <a:latin typeface="TH SarabunIT๙" pitchFamily="34" charset="-34"/>
                <a:cs typeface="TH SarabunIT๙" pitchFamily="34" charset="-34"/>
              </a:rPr>
              <a:t>ส่วนราชการประเมินความรู้ ความสามารถ คุณลักษณะ และพฤติกรรม</a:t>
            </a:r>
            <a:endParaRPr lang="th-TH" sz="3200" dirty="0">
              <a:ln>
                <a:noFill/>
              </a:ln>
              <a:solidFill>
                <a:prstClr val="white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3253" name="ชื่อเรื่อง 1"/>
          <p:cNvSpPr txBox="1">
            <a:spLocks/>
          </p:cNvSpPr>
          <p:nvPr/>
        </p:nvSpPr>
        <p:spPr bwMode="auto">
          <a:xfrm>
            <a:off x="3690938" y="1700213"/>
            <a:ext cx="2376487" cy="2025650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lIns="45720" tIns="0" rIns="45720" bIns="0"/>
          <a:lstStyle/>
          <a:p>
            <a:pPr algn="ctr"/>
            <a:r>
              <a:rPr lang="th-TH" sz="3200" b="1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  <a:t>ส่วนราชการ</a:t>
            </a:r>
            <a:br>
              <a:rPr lang="th-TH" sz="3200" b="1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3200" b="1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  <a:t>สรุปผลการประเมินแล้วเสนอ ก.ค.ศ. พิจารณาอนุมัติ</a:t>
            </a:r>
          </a:p>
        </p:txBody>
      </p:sp>
      <p:sp>
        <p:nvSpPr>
          <p:cNvPr id="53254" name="ชื่อเรื่อง 1"/>
          <p:cNvSpPr txBox="1">
            <a:spLocks/>
          </p:cNvSpPr>
          <p:nvPr/>
        </p:nvSpPr>
        <p:spPr bwMode="auto">
          <a:xfrm>
            <a:off x="6597650" y="1984375"/>
            <a:ext cx="2376488" cy="158432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lIns="45720" tIns="0" rIns="45720" bIns="0"/>
          <a:lstStyle/>
          <a:p>
            <a:pPr algn="ctr"/>
            <a:r>
              <a:rPr lang="th-TH" sz="3200" b="1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  <a:t>สำนักงาน ก.ค.ศ. แจ้งผลการพิจารณาให้ส่วนราชการทราบ</a:t>
            </a:r>
          </a:p>
        </p:txBody>
      </p:sp>
      <p:cxnSp>
        <p:nvCxnSpPr>
          <p:cNvPr id="10" name="ลูกศรเชื่อมต่อแบบตรง 9"/>
          <p:cNvCxnSpPr/>
          <p:nvPr/>
        </p:nvCxnSpPr>
        <p:spPr>
          <a:xfrm>
            <a:off x="1584325" y="2852738"/>
            <a:ext cx="0" cy="647700"/>
          </a:xfrm>
          <a:prstGeom prst="straightConnector1">
            <a:avLst/>
          </a:prstGeom>
          <a:ln w="38100">
            <a:solidFill>
              <a:srgbClr val="07084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ลูกศรเชื่อมต่อแบบตรง 15"/>
          <p:cNvCxnSpPr/>
          <p:nvPr/>
        </p:nvCxnSpPr>
        <p:spPr>
          <a:xfrm>
            <a:off x="1584325" y="4562475"/>
            <a:ext cx="0" cy="738188"/>
          </a:xfrm>
          <a:prstGeom prst="straightConnector1">
            <a:avLst/>
          </a:prstGeom>
          <a:ln w="38100">
            <a:solidFill>
              <a:srgbClr val="07084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ตัวเชื่อมต่อหักมุม 18"/>
          <p:cNvCxnSpPr>
            <a:stCxn id="5" idx="3"/>
            <a:endCxn id="53253" idx="2"/>
          </p:cNvCxnSpPr>
          <p:nvPr/>
        </p:nvCxnSpPr>
        <p:spPr>
          <a:xfrm flipV="1">
            <a:off x="3132138" y="3725863"/>
            <a:ext cx="1746250" cy="2187575"/>
          </a:xfrm>
          <a:prstGeom prst="bentConnector2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ลูกศรเชื่อมต่อแบบตรง 24"/>
          <p:cNvCxnSpPr/>
          <p:nvPr/>
        </p:nvCxnSpPr>
        <p:spPr>
          <a:xfrm>
            <a:off x="6092825" y="2713038"/>
            <a:ext cx="504825" cy="0"/>
          </a:xfrm>
          <a:prstGeom prst="straightConnector1">
            <a:avLst/>
          </a:prstGeom>
          <a:ln w="38100">
            <a:solidFill>
              <a:srgbClr val="07084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ลูกศรเชื่อมต่อแบบตรง 31"/>
          <p:cNvCxnSpPr>
            <a:endCxn id="53261" idx="0"/>
          </p:cNvCxnSpPr>
          <p:nvPr/>
        </p:nvCxnSpPr>
        <p:spPr>
          <a:xfrm>
            <a:off x="7775575" y="3568700"/>
            <a:ext cx="0" cy="512763"/>
          </a:xfrm>
          <a:prstGeom prst="straightConnector1">
            <a:avLst/>
          </a:prstGeom>
          <a:ln w="38100">
            <a:solidFill>
              <a:srgbClr val="07084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แผนผังลำดับงาน: สิ้นสุด 35"/>
          <p:cNvSpPr/>
          <p:nvPr/>
        </p:nvSpPr>
        <p:spPr>
          <a:xfrm>
            <a:off x="179388" y="1557338"/>
            <a:ext cx="2879725" cy="1430337"/>
          </a:xfrm>
          <a:prstGeom prst="flowChartTerminator">
            <a:avLst/>
          </a:prstGeom>
          <a:solidFill>
            <a:srgbClr val="0000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b="1" dirty="0">
                <a:solidFill>
                  <a:prstClr val="white"/>
                </a:solidFill>
                <a:latin typeface="TH SarabunIT๙" pitchFamily="34" charset="-34"/>
                <a:cs typeface="TH SarabunIT๙" pitchFamily="34" charset="-34"/>
              </a:rPr>
              <a:t>ผู้ขอรับการคัดเลือกกรอกข้อมูลตามแบบคำขอ</a:t>
            </a:r>
          </a:p>
        </p:txBody>
      </p:sp>
      <p:sp>
        <p:nvSpPr>
          <p:cNvPr id="53261" name="ชื่อเรื่อง 1"/>
          <p:cNvSpPr txBox="1">
            <a:spLocks/>
          </p:cNvSpPr>
          <p:nvPr/>
        </p:nvSpPr>
        <p:spPr bwMode="auto">
          <a:xfrm>
            <a:off x="6588125" y="4081463"/>
            <a:ext cx="2376488" cy="1431925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</p:spPr>
        <p:txBody>
          <a:bodyPr lIns="45720" tIns="0" rIns="45720" bIns="0"/>
          <a:lstStyle/>
          <a:p>
            <a:pPr algn="ctr"/>
            <a:r>
              <a:rPr lang="th-TH" sz="3200" b="1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  <a:t>ผู้มีอำนาจตามมาตรา 53 </a:t>
            </a:r>
            <a:br>
              <a:rPr lang="th-TH" sz="3200" b="1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3200" b="1">
                <a:solidFill>
                  <a:srgbClr val="FFFFFF"/>
                </a:solidFill>
                <a:latin typeface="TH SarabunIT๙" pitchFamily="34" charset="-34"/>
                <a:cs typeface="TH SarabunIT๙" pitchFamily="34" charset="-34"/>
              </a:rPr>
              <a:t>ออกคำสั่ง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ชื่อเรื่อง 1"/>
          <p:cNvSpPr>
            <a:spLocks noGrp="1"/>
          </p:cNvSpPr>
          <p:nvPr>
            <p:ph type="title"/>
          </p:nvPr>
        </p:nvSpPr>
        <p:spPr>
          <a:xfrm>
            <a:off x="468313" y="2205038"/>
            <a:ext cx="8229600" cy="1143000"/>
          </a:xfrm>
        </p:spPr>
        <p:txBody>
          <a:bodyPr/>
          <a:lstStyle/>
          <a:p>
            <a:pPr algn="ctr"/>
            <a:r>
              <a:rPr lang="th-TH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กฎ ก.ค.ศ.การจัดประเภทตำแหน่ง  ระดับตำแหน่ง การให้ได้รับเงินเดือนและเงินประจำตำแหน่งของตำแหน่งบุคลากรทางการศึกษาอื่นตามมาตรา 38 ค.(2) พ.ศ. 2555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388" y="3328988"/>
            <a:ext cx="8713787" cy="3529012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กำหนดตำแหน่งบุคลากรทางการศึกษาอื่น</a:t>
            </a:r>
            <a:br>
              <a:rPr lang="th-TH" sz="40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ตามมาตรา 38 ค.(2)  มี 2 ประเภท</a:t>
            </a:r>
          </a:p>
          <a:p>
            <a:pPr marL="0" indent="0">
              <a:spcBef>
                <a:spcPts val="0"/>
              </a:spcBef>
              <a:buFont typeface="Wingdings 2" pitchFamily="18" charset="2"/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1. ประเภททั่วไป  เช่น    เจ้าพนักงานธุรการ                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                           เจ้าพนักงานการเงินและบัญชี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                           เจ้าพนักงานพัสดุ</a:t>
            </a:r>
            <a:endParaRPr lang="th-TH" sz="4000" b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323850" y="-26988"/>
            <a:ext cx="8640763" cy="7559676"/>
          </a:xfrm>
        </p:spPr>
        <p:txBody>
          <a:bodyPr/>
          <a:lstStyle/>
          <a:p>
            <a:pPr marR="0" algn="ctr">
              <a:spcBef>
                <a:spcPct val="0"/>
              </a:spcBef>
            </a:pPr>
            <a:r>
              <a:rPr lang="th-TH" sz="4400" b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หลักเกณฑ์และวิธีการคัดเลือก</a:t>
            </a:r>
            <a:br>
              <a:rPr lang="th-TH" sz="4400" b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ข้าราชการครูและบุคลากรทางการศึกษา </a:t>
            </a:r>
            <a:endParaRPr lang="en-US" sz="4400" b="1" smtClean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R="0" algn="ctr">
              <a:spcBef>
                <a:spcPct val="0"/>
              </a:spcBef>
            </a:pPr>
            <a:r>
              <a:rPr lang="th-TH" sz="4400" b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ตำแหน่งบุคลากรทางการศึกษาอื่นตามมาตรา 38 ค.(2)  </a:t>
            </a:r>
            <a:br>
              <a:rPr lang="th-TH" sz="4400" b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สายงานนิติการ กรณีรับโอนหรือย้ายจากข้าราชการประเภทอื่น ซึ่งเคยได้รับตามกฎหมาย ระเบียบอื่น </a:t>
            </a:r>
            <a:br>
              <a:rPr lang="th-TH" sz="4400" b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ให้ได้รับ พ.ต.ก. ตามระเบียบ ก.ค.ศ. ว่าด้วยเงินเพิ่มสำหรับตำแหน่งที่มีเหตุพิเศษของบุคลากรทางการศึกษา ในสายงานนิติการ พ.ศ. ๒๕๕๓</a:t>
            </a:r>
          </a:p>
          <a:p>
            <a:pPr marR="0" algn="ctr">
              <a:spcBef>
                <a:spcPct val="0"/>
              </a:spcBef>
            </a:pPr>
            <a:r>
              <a:rPr lang="th-TH" sz="40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ตามหนังสือสำนักงาน ก.ค.ศ. ที่ ศธ 0206.5/ว 11 </a:t>
            </a:r>
            <a:br>
              <a:rPr lang="th-TH" sz="40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ลงวันที่ 26 มิถุนายน 255</a:t>
            </a:r>
            <a:r>
              <a:rPr lang="en-US" sz="4000" b="1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8</a:t>
            </a:r>
            <a:endParaRPr lang="th-TH" sz="4000" b="1" smtClean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  <a:p>
            <a:pPr marR="0" algn="ctr"/>
            <a:endParaRPr lang="th-TH" sz="4400" b="1" smtClean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71472" y="2928934"/>
            <a:ext cx="7920880" cy="243060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>
              <a:defRPr/>
            </a:pPr>
            <a:r>
              <a:rPr lang="th-TH" sz="5400" dirty="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1. เป็นผู้ดำรงตำแหน่งนิติกรที่รับโอนหรือย้ายจากข้าราชการประเภทอื่น และเคยได้รับ </a:t>
            </a:r>
            <a:r>
              <a:rPr lang="th-TH" sz="5400" dirty="0" err="1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พ.ต.</a:t>
            </a:r>
            <a:r>
              <a:rPr lang="th-TH" sz="5400" dirty="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ก. ตามกฎหมาย ระเบียบอื่นอยู่เดิม</a:t>
            </a:r>
            <a:endParaRPr lang="th-TH" sz="5400" dirty="0">
              <a:ln w="5000" cmpd="sng">
                <a:noFill/>
                <a:prstDash val="solid"/>
              </a:ln>
              <a:solidFill>
                <a:srgbClr val="00206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5299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95288" y="765175"/>
            <a:ext cx="8034364" cy="642938"/>
          </a:xfrm>
        </p:spPr>
        <p:txBody>
          <a:bodyPr/>
          <a:lstStyle/>
          <a:p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คุณสมบัติและเงื่อนไขของผู้ยื่นคำขอ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2786058"/>
            <a:ext cx="8429684" cy="385765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th-TH" sz="4400" dirty="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๒. ได้รับประกาศนียบัตรการอบรมหลักสูตร ดังนี้</a:t>
            </a:r>
            <a:br>
              <a:rPr lang="th-TH" sz="4400" dirty="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400" dirty="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     </a:t>
            </a:r>
            <a:r>
              <a:rPr sz="440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4400" dirty="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การพัฒนานักกฎหมายภาครัฐ ซึ่งจัดโดยสำนักงานคณะกรรมการกฤษฎีกา หรือหลักสูตรอื่น</a:t>
            </a:r>
            <a:br>
              <a:rPr lang="th-TH" sz="4400" dirty="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400" dirty="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ที่เทียบเท่าซึ่งได้มีการกำหนด หรือรับรองในการได้รับ </a:t>
            </a:r>
            <a:r>
              <a:rPr lang="th-TH" sz="4400" dirty="0" err="1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พ.ต.</a:t>
            </a:r>
            <a:r>
              <a:rPr lang="th-TH" sz="4400" dirty="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ก. ของข้าราชการ</a:t>
            </a:r>
            <a:r>
              <a:rPr lang="th-TH" sz="4400" dirty="0" err="1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พลเรือน</a:t>
            </a:r>
            <a:r>
              <a:rPr lang="th-TH" sz="4400" dirty="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ผู้ดำรงตำแหน่งประเภทวิชาการ ในสายงานนิติการ ตำแหน่งนิติกร หรือ</a:t>
            </a:r>
            <a:br>
              <a:rPr lang="th-TH" sz="4400" dirty="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400" dirty="0" smtClean="0">
                <a:ln w="5000" cmpd="sng">
                  <a:noFill/>
                  <a:prstDash val="solid"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    - หลักสูตรอื่นที่เทียบเท่า ซึ่ง ก.พ. กำหนดหรือรับรอง</a:t>
            </a:r>
            <a:endParaRPr lang="th-TH" sz="4400" dirty="0">
              <a:ln w="5000" cmpd="sng">
                <a:noFill/>
                <a:prstDash val="solid"/>
              </a:ln>
              <a:solidFill>
                <a:srgbClr val="00206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632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23850" y="404813"/>
            <a:ext cx="8820150" cy="642937"/>
          </a:xfrm>
        </p:spPr>
        <p:txBody>
          <a:bodyPr/>
          <a:lstStyle/>
          <a:p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คุณสมบัติและเงื่อนไขของผู้ยื่นคำขอ (ต่อ)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23528" y="1916832"/>
            <a:ext cx="8679338" cy="385765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th-TH" sz="480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       3. หน่วยงานก่อนโอนหรือย้าย ต้องเป็นหน่วยงานที่กำหนดตามประกาศ </a:t>
            </a:r>
            <a:r>
              <a:rPr lang="th-TH" sz="4800" dirty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ก.พ. เรื่อง กำหนดตำแหน่งและเงินเพิ่มสำหรับตำแหน่งที่มีเหตุพิเศษของข้าราชการ</a:t>
            </a:r>
            <a:r>
              <a:rPr lang="th-TH" sz="4800" dirty="0" err="1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พลเรือน</a:t>
            </a:r>
            <a:r>
              <a:rPr lang="th-TH" sz="4800" dirty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(ฉบับที่ </a:t>
            </a:r>
            <a:r>
              <a:rPr lang="th-TH" sz="480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2) พ.ศ. </a:t>
            </a:r>
            <a:r>
              <a:rPr lang="th-TH" sz="4800" dirty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2554</a:t>
            </a:r>
            <a:r>
              <a:rPr sz="60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sz="60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endParaRPr sz="6000">
              <a:ln w="18415" cmpd="sng">
                <a:noFill/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7347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57188" y="625475"/>
            <a:ext cx="8786812" cy="642938"/>
          </a:xfrm>
        </p:spPr>
        <p:txBody>
          <a:bodyPr/>
          <a:lstStyle/>
          <a:p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คุณสมบัติและเงื่อนไขของผู้ยื่นคำขอ (ต่อ)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51520" y="1556792"/>
            <a:ext cx="8823354" cy="565785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lang="th-TH"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       4. เป็นผู้ผ่านการประเมินความรู้ความสามารถ</a:t>
            </a:r>
            <a:r>
              <a:rPr lang="th-TH" sz="440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ตาม</a:t>
            </a:r>
            <a:r>
              <a:rPr lang="th-TH"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ลักษณะงานอย่างใดอย่างหนึ่งหรือหลายอย่าง</a:t>
            </a:r>
            <a:br>
              <a:rPr lang="th-TH"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ตามหลักเกณฑ์การขอ </a:t>
            </a:r>
            <a:r>
              <a:rPr lang="th-TH" sz="4400" err="1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พ.ต</a:t>
            </a:r>
            <a:r>
              <a:rPr lang="th-TH"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.ก. ครั้งแรก </a:t>
            </a:r>
            <a:br>
              <a:rPr lang="th-TH"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40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          และมีผลงาน/ผลสำเร็จของงานด้านกฎหมายดีเด่น หรือข้อเสนอการปรับปรุง/พัฒนางานด้านกฎหมาย</a:t>
            </a:r>
            <a:br>
              <a:rPr lang="th-TH"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ที่สอดคล้องกับหน้าที่และความรับผิดชอบในปัจจุบัน</a:t>
            </a:r>
            <a:r>
              <a:rPr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endParaRPr sz="4400">
              <a:ln>
                <a:noFill/>
              </a:ln>
              <a:solidFill>
                <a:srgbClr val="00206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8371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23850" y="549275"/>
            <a:ext cx="8820150" cy="642938"/>
          </a:xfrm>
        </p:spPr>
        <p:txBody>
          <a:bodyPr/>
          <a:lstStyle/>
          <a:p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คุณสมบัติและเงื่อนไขของผู้ยื่นคำขอ (ต่อ)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1785926"/>
            <a:ext cx="8429684" cy="385765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sz="44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80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       5. เป็นผู้ได้รับมอบหมายให้ปฏิบัติงาน</a:t>
            </a:r>
            <a:br>
              <a:rPr lang="th-TH" sz="480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80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ด้านกฎหมาย ขณะดำรงตำแหน่งในหน่วยงานการศึกษาปัจจุบัน ตามที่กำหนดในมาตรฐานตำแหน่ง สายงานนิติการ ไม่น้อยกว่าร้อยละ 80 ของงานที่ได้รับมอบหมายให้ปฏิบัติทั้งหมด</a:t>
            </a:r>
            <a:endParaRPr sz="4400">
              <a:ln>
                <a:noFill/>
              </a:ln>
              <a:solidFill>
                <a:srgbClr val="00206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9395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57158" y="714375"/>
            <a:ext cx="8643937" cy="642938"/>
          </a:xfrm>
        </p:spPr>
        <p:txBody>
          <a:bodyPr/>
          <a:lstStyle/>
          <a:p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คุณสมบัติและเงื่อนไขของผู้ยื่นคำขอ (ต่อ)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1251186"/>
            <a:ext cx="8678198" cy="5592684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sz="36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sz="36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360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  ให้ อ.ก.ค.ศ. เขตพื้นที่การศึกษาตั้งคณะกรรมการ จำนวน 3 คน ประกอบด้วย </a:t>
            </a:r>
            <a:r>
              <a:rPr sz="36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sz="36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360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     1. ผู้อำนวยการสำนักงานเขตพื้นที่การศึกษา หรือผู้ที่ได้รับมอบหมายจากผู้อำนวยการสำนักงานเขตพื้นที่การศึกษา ที่กำกับดูแลงานด้านกฎหมายหรือด้านบริหารงานบุคคล เป็นประธาน</a:t>
            </a:r>
            <a:r>
              <a:rPr sz="36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sz="36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360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     2. ผู้แทนอนุกรรมการใน อ.ก.ค.ศ. เขตพื้นที่การศึกษา </a:t>
            </a:r>
            <a:br>
              <a:rPr lang="th-TH" sz="360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360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ที่คัดเลือกกันเอง เป็นกรรมการ    </a:t>
            </a:r>
            <a:r>
              <a:rPr sz="36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</a:t>
            </a:r>
            <a:br>
              <a:rPr sz="36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sz="36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        3</a:t>
            </a:r>
            <a:r>
              <a:rPr lang="th-TH" sz="3600" dirty="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>. ผู้อำนวยการกลุ่มบริหารงานบุคคลของสำนักงานเขตพื้นที่การศึกษา เป็นกรรมการและเลขานุการ</a:t>
            </a:r>
            <a:r>
              <a:rPr sz="36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sz="3600" smtClean="0">
                <a:ln>
                  <a:noFill/>
                </a:ln>
                <a:solidFill>
                  <a:srgbClr val="002060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endParaRPr sz="3600">
              <a:ln>
                <a:noFill/>
              </a:ln>
              <a:solidFill>
                <a:srgbClr val="00206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0419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85764" y="285728"/>
            <a:ext cx="6286500" cy="642937"/>
          </a:xfrm>
        </p:spPr>
        <p:txBody>
          <a:bodyPr/>
          <a:lstStyle/>
          <a:p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การตรวจสอบคุณสมบัติ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96875" y="765175"/>
            <a:ext cx="8713788" cy="4392613"/>
          </a:xfrm>
        </p:spPr>
        <p:txBody>
          <a:bodyPr/>
          <a:lstStyle/>
          <a:p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การพิจารณา</a:t>
            </a:r>
          </a:p>
          <a:p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        </a:t>
            </a:r>
            <a:r>
              <a:rPr lang="th-TH" sz="4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ให้สำนักงานเขตพื้นที่การศึกษาหรือส่วนราชการนำเสนอผลการตรวจสอบคุณสมบัติของคณะกรรมการ ต่อ อ.ก.ค.ศ. เขตพื้นที่การศึกษา หรือ อ.ก.ค.ศ. ที่ ก.ค.ศ. ตั้ง เพื่อพิจารณา</a:t>
            </a:r>
            <a:r>
              <a:rPr lang="en-US" sz="40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/>
            </a:r>
            <a:br>
              <a:rPr lang="en-US" sz="40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600" b="1" dirty="0" smtClean="0">
                <a:latin typeface="TH SarabunIT๙" pitchFamily="34" charset="-34"/>
                <a:cs typeface="TH SarabunIT๙" pitchFamily="34" charset="-34"/>
              </a:rPr>
            </a:br>
            <a:endParaRPr lang="th-TH" sz="3800" b="1" dirty="0" smtClean="0">
              <a:solidFill>
                <a:srgbClr val="FFFF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23850" y="981075"/>
            <a:ext cx="8712200" cy="3887788"/>
          </a:xfrm>
        </p:spPr>
        <p:txBody>
          <a:bodyPr/>
          <a:lstStyle/>
          <a:p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การสั่งแต่งตั้ง</a:t>
            </a:r>
            <a:r>
              <a:rPr lang="th-TH" sz="36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36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 </a:t>
            </a:r>
            <a:r>
              <a:rPr lang="th-TH" sz="4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1. กรณียื่นคำขอภายใน 90 วัน นับแต่วันโอน</a:t>
            </a:r>
            <a:br>
              <a:rPr lang="th-TH" sz="4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หรือย้าย ให้มีผลนับแต่วันที่รับโอนหรือย้าย </a:t>
            </a:r>
            <a:r>
              <a:rPr lang="en-US" sz="4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/>
            </a:r>
            <a:br>
              <a:rPr lang="en-US" sz="4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4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2. กรณียื่นคำขอเกินกว่า 90 วัน นับแต่วันโอนหรือย้าย ให้มีผลนับแต่วันยื่นคำขอ</a:t>
            </a:r>
            <a:r>
              <a:rPr lang="en-US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/>
            </a:r>
            <a:br>
              <a:rPr lang="en-US" sz="4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endParaRPr lang="th-TH" sz="4200" b="1" dirty="0" smtClean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50825" y="333375"/>
            <a:ext cx="8713788" cy="6119813"/>
          </a:xfrm>
        </p:spPr>
        <p:txBody>
          <a:bodyPr/>
          <a:lstStyle/>
          <a:p>
            <a:r>
              <a:rPr lang="th-TH" sz="3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   3. กรณีผู้อยู่ระหว่างการคัดเลือกให้ได้รับ </a:t>
            </a:r>
            <a:r>
              <a:rPr lang="th-TH" sz="3800" b="1" dirty="0" err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พ.ต.</a:t>
            </a:r>
            <a:r>
              <a:rPr lang="th-TH" sz="3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ก. จากหน่วยงานเดิม ได้โอนหรือย้ายมาดำรงตำแหน่งบุคลากรทางการศึกษาอื่นตามมาตรา 38 ค.(2) ตำแหน่งนิติกร และต่อมาได้รับการอนุมัติจากหน่วยงานเดิมให้ได้รับ </a:t>
            </a:r>
            <a:r>
              <a:rPr lang="th-TH" sz="3800" b="1" dirty="0" err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พ.ต.</a:t>
            </a:r>
            <a:r>
              <a:rPr lang="th-TH" sz="3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ก. ย้อนหลังไปก่อนวันที่รับโอนหรือย้าย </a:t>
            </a:r>
            <a:br>
              <a:rPr lang="th-TH" sz="3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</a:br>
            <a:r>
              <a:rPr lang="th-TH" sz="3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       หากยื่นคำขอตามหลักเกณฑ์นี้ภายใน 90 วัน นับแต่วันที่หน่วยงานเดิมมีคำสั่งให้ได้รับ </a:t>
            </a:r>
            <a:r>
              <a:rPr lang="th-TH" sz="3800" b="1" dirty="0" err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พ.ต.</a:t>
            </a:r>
            <a:r>
              <a:rPr lang="th-TH" sz="3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ก. ให้มีผลนับแต่วันที่รับโอนหรือย้าย</a:t>
            </a:r>
            <a:endParaRPr lang="en-US" sz="3800" b="1" dirty="0" smtClean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3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           แต่หากยื่นคำขอเกินกว่า 90 วัน นับแต่วันที่หน่วยงานเดิมมีคำสั่งให้ได้รับ </a:t>
            </a:r>
            <a:r>
              <a:rPr lang="th-TH" sz="3800" b="1" dirty="0" err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พ.ต.</a:t>
            </a:r>
            <a:r>
              <a:rPr lang="th-TH" sz="38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ก. ให้มีผลนับแต่วันยื่นคำขอตามหลักเกณฑ์นี้</a:t>
            </a:r>
            <a:endParaRPr lang="en-US" sz="3800" b="1" dirty="0" smtClean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endParaRPr lang="th-TH" sz="4000" b="1" dirty="0" smtClean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4389437"/>
          </a:xfrm>
        </p:spPr>
        <p:txBody>
          <a:bodyPr/>
          <a:lstStyle/>
          <a:p>
            <a:pPr>
              <a:defRPr/>
            </a:pP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2. </a:t>
            </a:r>
            <a:r>
              <a:rPr lang="th-TH" sz="4400" b="1" dirty="0" smtClean="0">
                <a:solidFill>
                  <a:schemeClr val="accent5">
                    <a:lumMod val="50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ประเภทวิชาการ  </a:t>
            </a: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เช่น นักจัดการงานทั่วไป   </a:t>
            </a:r>
            <a:br>
              <a:rPr lang="th-TH" sz="44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4400" b="1" dirty="0" smtClean="0">
                <a:latin typeface="TH SarabunIT๙" pitchFamily="34" charset="-34"/>
                <a:cs typeface="TH SarabunIT๙" pitchFamily="34" charset="-34"/>
              </a:rPr>
              <a:t>นักประชาสัมพันธ์   นักวิชาการเงินและบัญชี  นักวิชาการพัสดุ   นักทรัพยากรบุคคล   นิติกร   นักวิเคราะห์นโยบายและแผน              นักวิชาการคอมพิวเตอร์   นักวิชาการศึกษา  นักวิชาการตรวจสอบภายใน</a:t>
            </a:r>
            <a:endParaRPr lang="th-TH" sz="4400" b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14316" y="1556792"/>
            <a:ext cx="8429684" cy="385765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sz="40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sz="40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sz="40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sz="40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00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     </a:t>
            </a:r>
            <a:r>
              <a:rPr lang="th-TH" sz="540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ให้ผู้ยื่นคำขอดำเนินการตามหลักเกณฑ์และวิธีการฯ กรณีให้ได้รับ </a:t>
            </a:r>
            <a:r>
              <a:rPr lang="th-TH" sz="54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พ.ต.</a:t>
            </a:r>
            <a:r>
              <a:rPr lang="th-TH" sz="540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ก. ครั้งแรก ต่อไป</a:t>
            </a:r>
            <a:r>
              <a:rPr sz="54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sz="54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endParaRPr sz="5400">
              <a:ln>
                <a:noFill/>
              </a:ln>
              <a:solidFill>
                <a:schemeClr val="tx1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4515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28625" y="985838"/>
            <a:ext cx="6286500" cy="642937"/>
          </a:xfrm>
        </p:spPr>
        <p:txBody>
          <a:bodyPr/>
          <a:lstStyle/>
          <a:p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กรณีไม่อนุมัติ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429684" cy="385765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r>
              <a:rPr sz="4400" smtClean="0">
                <a:ln w="18415" cmpd="sng">
                  <a:noFill/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sz="4400" smtClean="0">
                <a:ln w="18415" cmpd="sng">
                  <a:noFill/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sz="4400" smtClean="0">
                <a:ln w="18415" cmpd="sng">
                  <a:noFill/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sz="4400" smtClean="0">
                <a:ln w="18415" cmpd="sng">
                  <a:noFill/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endParaRPr sz="4400">
              <a:ln w="5000" cmpd="sng">
                <a:noFill/>
                <a:prstDash val="solid"/>
              </a:ln>
              <a:solidFill>
                <a:srgbClr val="FFC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65539" name="Picture 17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88913"/>
            <a:ext cx="8939213" cy="662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2235644"/>
            <a:ext cx="8429684" cy="3857652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r>
              <a:rPr sz="4000" smtClean="0">
                <a:ln w="18415" cmpd="sng">
                  <a:noFill/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sz="4000" smtClean="0">
                <a:ln w="18415" cmpd="sng">
                  <a:noFill/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sz="4000" smtClean="0">
                <a:ln w="18415" cmpd="sng">
                  <a:noFill/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/>
            </a:r>
            <a:br>
              <a:rPr sz="4000" smtClean="0">
                <a:ln w="18415" cmpd="sng">
                  <a:noFill/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</a:br>
            <a:r>
              <a:rPr lang="th-TH" sz="44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ให้</a:t>
            </a:r>
            <a:r>
              <a:rPr lang="th-TH" sz="440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สำนักงานเขตพื้นที่</a:t>
            </a:r>
            <a:r>
              <a:rPr lang="th-TH" sz="44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การศึกษาหรือส่วนราชการ</a:t>
            </a:r>
            <a:br>
              <a:rPr lang="th-TH" sz="44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4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เสนอ</a:t>
            </a:r>
            <a:r>
              <a:rPr lang="th-TH" sz="440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ขออนุมัติ ก.ค.ศ. </a:t>
            </a:r>
            <a:r>
              <a:rPr lang="th-TH" sz="44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เป็น</a:t>
            </a:r>
            <a:r>
              <a:rPr lang="th-TH" sz="440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กรณีเฉพาะราย </a:t>
            </a:r>
            <a:r>
              <a:rPr sz="440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sz="440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r>
              <a:rPr lang="th-TH" sz="44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sz="440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</a:br>
            <a:endParaRPr sz="4000">
              <a:ln>
                <a:noFill/>
              </a:ln>
              <a:solidFill>
                <a:schemeClr val="tx1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6563" name="สี่เหลี่ยมผืนผ้า 5"/>
          <p:cNvSpPr>
            <a:spLocks noChangeArrowheads="1"/>
          </p:cNvSpPr>
          <p:nvPr/>
        </p:nvSpPr>
        <p:spPr bwMode="auto">
          <a:xfrm>
            <a:off x="827088" y="1196975"/>
            <a:ext cx="7561262" cy="227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5400" b="1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บทเฉพาะกาล</a:t>
            </a:r>
          </a:p>
          <a:p>
            <a:pPr algn="ctr"/>
            <a:r>
              <a:rPr lang="th-TH" sz="4400" b="1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กรณีการโอนหรือย้ายนั้นเกิดขึ้นก่อนวันที่หลักเกณฑ์และวิธีการนี้จะมีผลบังคับใช้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ชื่อเรื่อง 1"/>
          <p:cNvSpPr>
            <a:spLocks noGrp="1"/>
          </p:cNvSpPr>
          <p:nvPr>
            <p:ph type="title"/>
          </p:nvPr>
        </p:nvSpPr>
        <p:spPr>
          <a:xfrm>
            <a:off x="428625" y="3929063"/>
            <a:ext cx="8229600" cy="1143000"/>
          </a:xfrm>
        </p:spPr>
        <p:txBody>
          <a:bodyPr/>
          <a:lstStyle/>
          <a:p>
            <a:pPr algn="ctr" eaLnBrk="1" hangingPunct="1"/>
            <a:r>
              <a:rPr lang="th-TH" sz="120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สวัสดี</a:t>
            </a:r>
          </a:p>
        </p:txBody>
      </p:sp>
      <p:pic>
        <p:nvPicPr>
          <p:cNvPr id="71683" name="รูปภาพ 3" descr="logo โปร่งใส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75" y="771525"/>
            <a:ext cx="1928813" cy="272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TextBox 4"/>
          <p:cNvSpPr txBox="1">
            <a:spLocks noChangeArrowheads="1"/>
          </p:cNvSpPr>
          <p:nvPr/>
        </p:nvSpPr>
        <p:spPr bwMode="auto">
          <a:xfrm>
            <a:off x="3071813" y="5857875"/>
            <a:ext cx="5929312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th-TH" sz="2500" b="1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มาตรฐานตำแหน่ง </a:t>
            </a:r>
          </a:p>
        </p:txBody>
      </p:sp>
      <p:sp>
        <p:nvSpPr>
          <p:cNvPr id="31747" name="ตัวแทนเนื้อหา 2"/>
          <p:cNvSpPr>
            <a:spLocks noGrp="1"/>
          </p:cNvSpPr>
          <p:nvPr>
            <p:ph idx="1"/>
          </p:nvPr>
        </p:nvSpPr>
        <p:spPr>
          <a:xfrm>
            <a:off x="142875" y="1935163"/>
            <a:ext cx="8786813" cy="4389437"/>
          </a:xfrm>
        </p:spPr>
        <p:txBody>
          <a:bodyPr/>
          <a:lstStyle/>
          <a:p>
            <a:pPr marL="514350" indent="-514350">
              <a:buClrTx/>
              <a:buFont typeface="Wingdings 2" pitchFamily="18" charset="2"/>
              <a:buAutoNum type="arabicPeriod"/>
              <a:defRPr/>
            </a:pPr>
            <a:r>
              <a:rPr lang="th-TH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หนังสือสำนักงาน </a:t>
            </a:r>
            <a:r>
              <a:rPr lang="th-TH" sz="4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ก.ค.ศ</a:t>
            </a:r>
            <a:r>
              <a:rPr lang="th-TH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  ที่ </a:t>
            </a:r>
            <a:r>
              <a:rPr lang="th-TH" sz="4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 0206.5 /ว 8 ลงวันที่ 10 พฤษภาคม 2556</a:t>
            </a:r>
          </a:p>
          <a:p>
            <a:pPr marL="514350" indent="-514350">
              <a:buClrTx/>
              <a:buFont typeface="Wingdings 2" pitchFamily="18" charset="2"/>
              <a:buAutoNum type="arabicPeriod"/>
              <a:defRPr/>
            </a:pPr>
            <a:r>
              <a:rPr lang="th-TH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หนังสือสำนักงาน </a:t>
            </a:r>
            <a:r>
              <a:rPr lang="th-TH" sz="4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ก.ค.ศ</a:t>
            </a:r>
            <a:r>
              <a:rPr lang="th-TH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  ที่ </a:t>
            </a:r>
            <a:r>
              <a:rPr lang="th-TH" sz="48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IT๙" pitchFamily="34" charset="-34"/>
                <a:cs typeface="TH SarabunIT๙" pitchFamily="34" charset="-34"/>
              </a:rPr>
              <a:t> 0206.5 /ว 18 ลงวันที่  5 กันยายน 2556</a:t>
            </a:r>
          </a:p>
          <a:p>
            <a:pPr marL="514350" indent="-514350">
              <a:buClrTx/>
              <a:buFont typeface="Wingdings 2" pitchFamily="18" charset="2"/>
              <a:buAutoNum type="arabicPeriod"/>
              <a:defRPr/>
            </a:pPr>
            <a:endParaRPr lang="th-TH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514350" indent="-514350">
              <a:buClrTx/>
              <a:buFont typeface="Wingdings 2" pitchFamily="18" charset="2"/>
              <a:buAutoNum type="arabicPeriod"/>
              <a:defRPr/>
            </a:pPr>
            <a:endParaRPr lang="th-TH" b="1" dirty="0" smtClean="0">
              <a:solidFill>
                <a:schemeClr val="tx1">
                  <a:lumMod val="95000"/>
                  <a:lumOff val="5000"/>
                </a:schemeClr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การกำหนดตำแหน่ง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หนังสือสำนักงาน </a:t>
            </a:r>
            <a:r>
              <a:rPr lang="th-TH" sz="4000" b="1" dirty="0" err="1" smtClean="0">
                <a:latin typeface="TH SarabunIT๙" pitchFamily="34" charset="-34"/>
                <a:cs typeface="TH SarabunIT๙" pitchFamily="34" charset="-34"/>
              </a:rPr>
              <a:t>ก.ค.ศ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ด่วนที่สุด ที่ </a:t>
            </a:r>
            <a:r>
              <a:rPr lang="th-TH" sz="4000" b="1" dirty="0" err="1" smtClean="0">
                <a:latin typeface="TH SarabunIT๙" pitchFamily="34" charset="-34"/>
                <a:cs typeface="TH SarabunIT๙" pitchFamily="34" charset="-34"/>
              </a:rPr>
              <a:t>ศธ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0206.5 /ว17 ลงวันที่ 5 กันยายน  2556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กำหนดตำแหน่ง 38 ค.(2)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ในสำนักงานเขตพื้นที่การศึกษา 14,300 ตำแหน่ง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        ชำนาญการพิเศษเพิ่มเติม  1,163 ตำแหน่ง    </a:t>
            </a:r>
          </a:p>
          <a:p>
            <a:pPr marL="0" indent="0">
              <a:buFont typeface="Wingdings 2" pitchFamily="18" charset="2"/>
              <a:buNone/>
              <a:defRPr/>
            </a:pPr>
            <a:r>
              <a:rPr lang="th-TH" sz="40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                                       เชี่ยวชาญ  4  สายงาน</a:t>
            </a:r>
          </a:p>
          <a:p>
            <a:pPr>
              <a:defRPr/>
            </a:pPr>
            <a:endParaRPr lang="th-TH" sz="2400" b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772400" cy="136245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r>
              <a:rPr lang="th-TH" sz="4400" dirty="0" smtClean="0">
                <a:solidFill>
                  <a:srgbClr val="00B0F0"/>
                </a:solidFill>
                <a:effectLst/>
                <a:latin typeface="TH SarabunIT๙" pitchFamily="34" charset="-34"/>
                <a:cs typeface="TH SarabunIT๙" pitchFamily="34" charset="-34"/>
              </a:rPr>
              <a:t>กรอบอัตรากำลังสำนักงานเขตพื้นที่การศึกษาประถมศึกษา/มัธยมศึกษา</a:t>
            </a:r>
            <a:endParaRPr lang="th-TH" sz="4400" dirty="0">
              <a:solidFill>
                <a:srgbClr val="C0000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6758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2992438"/>
            <a:ext cx="7772400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TextBox 3"/>
          <p:cNvSpPr txBox="1">
            <a:spLocks noChangeArrowheads="1"/>
          </p:cNvSpPr>
          <p:nvPr/>
        </p:nvSpPr>
        <p:spPr bwMode="auto">
          <a:xfrm>
            <a:off x="357158" y="1979613"/>
            <a:ext cx="669766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กลุ่มบริหารงานการเงินและสินทรัพย์</a:t>
            </a: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/>
        </p:nvGraphicFramePr>
        <p:xfrm>
          <a:off x="354013" y="2708274"/>
          <a:ext cx="8424862" cy="409403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289029"/>
                <a:gridCol w="3433212"/>
                <a:gridCol w="3702621"/>
              </a:tblGrid>
              <a:tr h="908205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ตำแหน่ง</a:t>
                      </a:r>
                    </a:p>
                    <a:p>
                      <a:pPr algn="ctr"/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เลขที่</a:t>
                      </a:r>
                      <a:endParaRPr lang="th-TH" sz="32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ตำแหน่ง/ระดับ</a:t>
                      </a:r>
                      <a:endParaRPr lang="th-TH" sz="32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หมายเหตุ</a:t>
                      </a:r>
                      <a:endParaRPr lang="th-TH" sz="32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anchor="ctr"/>
                </a:tc>
              </a:tr>
              <a:tr h="3027231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อ ๑๓</a:t>
                      </a:r>
                      <a:endParaRPr lang="th-TH" sz="32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นักวิชาการเงินและบัญชี ระดับปฏิบัติการ/ชำนาญการ หรือ</a:t>
                      </a:r>
                      <a:r>
                        <a:rPr lang="th-TH" sz="3200" b="1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r>
                        <a:rPr lang="th-TH" sz="32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เจ้าพนักงานการเงินและบัญชี ระดับปฏิบัติงาน/ชำนาญงาน</a:t>
                      </a:r>
                      <a:endParaRPr lang="th-TH" sz="32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กรณีที่ตำแหน่งเจ้าพนักงานการเงินและบัญชี ระดับปฏิบัติงาน/ชำนาญงาน </a:t>
                      </a:r>
                      <a:r>
                        <a:rPr lang="th-TH" sz="32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ว่างลง</a:t>
                      </a:r>
                    </a:p>
                    <a:p>
                      <a:r>
                        <a:rPr lang="th-TH" sz="32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ให้กำหนดเป็นตำแหน่งนักวิชาการเงินและบัญชี ระดับปฏิบัติการ/ชำนาญการ</a:t>
                      </a:r>
                      <a:endParaRPr lang="th-TH" sz="32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42910" y="142852"/>
            <a:ext cx="7772400" cy="136245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r>
              <a:rPr lang="th-TH" sz="4400" dirty="0" smtClean="0">
                <a:solidFill>
                  <a:srgbClr val="00B0F0"/>
                </a:solidFill>
                <a:effectLst/>
                <a:latin typeface="TH SarabunIT๙" pitchFamily="34" charset="-34"/>
                <a:cs typeface="TH SarabunIT๙" pitchFamily="34" charset="-34"/>
              </a:rPr>
              <a:t>กรอบอัตรากำลังสำนักงานเขตพื้นที่การศึกษาประถมศึกษา/มัธยมศึกษา</a:t>
            </a:r>
            <a:endParaRPr lang="th-TH" sz="4400" dirty="0">
              <a:solidFill>
                <a:srgbClr val="C0000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686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222500"/>
            <a:ext cx="7772400" cy="150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2992438"/>
            <a:ext cx="7772400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TextBox 3"/>
          <p:cNvSpPr txBox="1">
            <a:spLocks noChangeArrowheads="1"/>
          </p:cNvSpPr>
          <p:nvPr/>
        </p:nvSpPr>
        <p:spPr bwMode="auto">
          <a:xfrm>
            <a:off x="214282" y="1500174"/>
            <a:ext cx="669607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กลุ่มบริหารงานบุคคล</a:t>
            </a: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/>
        </p:nvGraphicFramePr>
        <p:xfrm>
          <a:off x="214282" y="2214554"/>
          <a:ext cx="8712231" cy="4663464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57322"/>
                <a:gridCol w="3224493"/>
                <a:gridCol w="4130416"/>
              </a:tblGrid>
              <a:tr h="919161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ตำแหน่ง</a:t>
                      </a:r>
                    </a:p>
                    <a:p>
                      <a:pPr algn="ctr"/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เลขที่</a:t>
                      </a:r>
                      <a:endParaRPr lang="th-TH" sz="32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ตำแหน่ง/ระดับ</a:t>
                      </a:r>
                      <a:endParaRPr lang="th-TH" sz="32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724" marB="4572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หมายเหตุ</a:t>
                      </a:r>
                      <a:endParaRPr lang="th-TH" sz="32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724" marB="45724" anchor="ctr"/>
                </a:tc>
              </a:tr>
              <a:tr h="1188816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อ ๒๔</a:t>
                      </a:r>
                      <a:endParaRPr lang="th-TH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นักทรัพยากรบุคคล ระดับชำนาญการ/ชำนาญการพิเศษ</a:t>
                      </a:r>
                      <a:endParaRPr lang="th-TH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ต้องผ่านการประเมินคุณภาพงานของตำแหน่งตามหลักเกณฑ์ที่ ก.ค.ศ. กำหนดก่อน จึงจะกำหนดเป็นระดับชำนาญการพิเศษได้</a:t>
                      </a:r>
                      <a:endParaRPr lang="th-TH" sz="28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724" marB="45724"/>
                </a:tc>
              </a:tr>
              <a:tr h="1554606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อ ๓๒</a:t>
                      </a:r>
                      <a:endParaRPr lang="th-TH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นักทรัพยากรบุคคล</a:t>
                      </a:r>
                      <a:r>
                        <a:rPr lang="th-TH" sz="2800" b="1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ระดับปฏิบัติการ/ชำนาญการ หรือ</a:t>
                      </a:r>
                    </a:p>
                    <a:p>
                      <a:r>
                        <a:rPr lang="th-TH" sz="2800" b="1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นักวิชาการคอมพิวเตอร์ ระดับปฏิบัติการ/ชำนาญการ</a:t>
                      </a:r>
                      <a:endParaRPr lang="th-TH" sz="28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724" marB="45724"/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rgbClr val="0000FF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ให้มีหน้าที่และความรับผิดชอบเกี่ยวกับ</a:t>
                      </a:r>
                    </a:p>
                    <a:p>
                      <a:r>
                        <a:rPr lang="th-TH" sz="2800" b="1" dirty="0" smtClean="0">
                          <a:solidFill>
                            <a:srgbClr val="0000FF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การจัดทำทะเบียนประวัติอิเล็กทรอนิกส์ของข้าราชการครูและบุคลากรทางการศึกษาด้วย</a:t>
                      </a:r>
                      <a:endParaRPr lang="th-TH" sz="2800" b="1" dirty="0">
                        <a:solidFill>
                          <a:srgbClr val="0000FF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marT="45724" marB="45724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3568" y="428604"/>
            <a:ext cx="7772400" cy="1362456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defRPr/>
            </a:pPr>
            <a:r>
              <a:rPr lang="th-TH" sz="4400" dirty="0" smtClean="0">
                <a:solidFill>
                  <a:srgbClr val="00B0F0"/>
                </a:solidFill>
                <a:effectLst/>
                <a:latin typeface="TH SarabunIT๙" pitchFamily="34" charset="-34"/>
                <a:cs typeface="TH SarabunIT๙" pitchFamily="34" charset="-34"/>
              </a:rPr>
              <a:t>กรอบอัตรากำลังสำนักงานเขตพื้นที่การศึกษาประถมศึกษา/มัธยมศึกษา</a:t>
            </a:r>
            <a:endParaRPr lang="th-TH" sz="4400" dirty="0">
              <a:solidFill>
                <a:srgbClr val="C0000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696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2222500"/>
            <a:ext cx="77724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4725" y="2992438"/>
            <a:ext cx="7772400" cy="150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7" name="TextBox 3"/>
          <p:cNvSpPr txBox="1">
            <a:spLocks noChangeArrowheads="1"/>
          </p:cNvSpPr>
          <p:nvPr/>
        </p:nvSpPr>
        <p:spPr bwMode="auto">
          <a:xfrm>
            <a:off x="285720" y="1802303"/>
            <a:ext cx="669766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4400" b="1" dirty="0">
                <a:latin typeface="TH SarabunIT๙" pitchFamily="34" charset="-34"/>
                <a:cs typeface="TH SarabunIT๙" pitchFamily="34" charset="-34"/>
              </a:rPr>
              <a:t>กลุ่มส่งเสริมการจัดการศึกษา</a:t>
            </a: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/>
        </p:nvGraphicFramePr>
        <p:xfrm>
          <a:off x="0" y="2643182"/>
          <a:ext cx="9144000" cy="400052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395646"/>
                <a:gridCol w="3735885"/>
                <a:gridCol w="4012469"/>
              </a:tblGrid>
              <a:tr h="1244984"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ตำแหน่ง</a:t>
                      </a:r>
                    </a:p>
                    <a:p>
                      <a:pPr algn="ctr"/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เลขที่</a:t>
                      </a:r>
                      <a:endParaRPr lang="th-TH" sz="32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ตำแหน่ง/ระดับ</a:t>
                      </a:r>
                      <a:endParaRPr lang="th-TH" sz="32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dirty="0" smtClean="0">
                          <a:solidFill>
                            <a:schemeClr val="tx1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หมายเหตุ</a:t>
                      </a:r>
                      <a:endParaRPr lang="th-TH" sz="3200" dirty="0">
                        <a:solidFill>
                          <a:schemeClr val="tx1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 anchor="ctr"/>
                </a:tc>
              </a:tr>
              <a:tr h="2755544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อ ๕๔</a:t>
                      </a:r>
                      <a:endParaRPr lang="th-TH" sz="32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latin typeface="TH SarabunIT๙" pitchFamily="34" charset="-34"/>
                          <a:cs typeface="TH SarabunIT๙" pitchFamily="34" charset="-34"/>
                        </a:rPr>
                        <a:t>นักวิชาการศึกษา ระดับปฏิบัติการ/ชำนาญการ</a:t>
                      </a:r>
                      <a:r>
                        <a:rPr lang="th-TH" sz="3200" b="1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 หรือ</a:t>
                      </a:r>
                    </a:p>
                    <a:p>
                      <a:r>
                        <a:rPr lang="th-TH" sz="3200" b="1" baseline="0" dirty="0" smtClean="0">
                          <a:latin typeface="TH SarabunIT๙" pitchFamily="34" charset="-34"/>
                          <a:cs typeface="TH SarabunIT๙" pitchFamily="34" charset="-34"/>
                        </a:rPr>
                        <a:t>นักจัดการงานทั่วไป ระดับปฏิบัติการ/ชำนาญการ</a:t>
                      </a:r>
                      <a:endParaRPr lang="th-TH" sz="3200" b="1" dirty="0"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th-TH" sz="3200" b="1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กรณีที่ตำแหน่งนักจัดการงานทั่วไป ระดับปฏิบัติการ/ชำนาญการ</a:t>
                      </a:r>
                      <a:r>
                        <a:rPr lang="th-TH" sz="3200" b="1" baseline="0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 </a:t>
                      </a:r>
                      <a:br>
                        <a:rPr lang="th-TH" sz="3200" b="1" baseline="0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</a:br>
                      <a:r>
                        <a:rPr lang="th-TH" sz="3200" b="1" baseline="0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ว่างลง  ให้กำหนดเป็นตำแหน่งนักวิชาการศึกษา</a:t>
                      </a:r>
                    </a:p>
                    <a:p>
                      <a:r>
                        <a:rPr lang="th-TH" sz="3200" b="1" baseline="0" dirty="0" smtClean="0">
                          <a:solidFill>
                            <a:srgbClr val="FF0000"/>
                          </a:solidFill>
                          <a:latin typeface="TH SarabunIT๙" pitchFamily="34" charset="-34"/>
                          <a:cs typeface="TH SarabunIT๙" pitchFamily="34" charset="-34"/>
                        </a:rPr>
                        <a:t>ระดับปฏิบัติการ/ชำนาญการ</a:t>
                      </a:r>
                      <a:endParaRPr lang="th-TH" sz="3200" b="1" dirty="0">
                        <a:solidFill>
                          <a:srgbClr val="FF0000"/>
                        </a:solidFill>
                        <a:latin typeface="TH SarabunIT๙" pitchFamily="34" charset="-34"/>
                        <a:cs typeface="TH SarabunIT๙" pitchFamily="34" charset="-34"/>
                      </a:endParaRPr>
                    </a:p>
                  </a:txBody>
                  <a:tcPr marL="91439" marR="91439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592</TotalTime>
  <Words>1235</Words>
  <Application>Microsoft Office PowerPoint</Application>
  <PresentationFormat>นำเสนอทางหน้าจอ (4:3)</PresentationFormat>
  <Paragraphs>193</Paragraphs>
  <Slides>43</Slides>
  <Notes>7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9</vt:i4>
      </vt:variant>
      <vt:variant>
        <vt:lpstr>ชุดรูปแบบ</vt:lpstr>
      </vt:variant>
      <vt:variant>
        <vt:i4>3</vt:i4>
      </vt:variant>
      <vt:variant>
        <vt:lpstr>ชื่อเรื่องภาพนิ่ง</vt:lpstr>
      </vt:variant>
      <vt:variant>
        <vt:i4>43</vt:i4>
      </vt:variant>
    </vt:vector>
  </HeadingPairs>
  <TitlesOfParts>
    <vt:vector size="55" baseType="lpstr">
      <vt:lpstr>Arial</vt:lpstr>
      <vt:lpstr>Angsana New</vt:lpstr>
      <vt:lpstr>Constantia</vt:lpstr>
      <vt:lpstr>TH SarabunIT๙</vt:lpstr>
      <vt:lpstr>Cordia New</vt:lpstr>
      <vt:lpstr>TH SarabunPSK</vt:lpstr>
      <vt:lpstr>Calibri</vt:lpstr>
      <vt:lpstr>Browallia New</vt:lpstr>
      <vt:lpstr>Wingdings 2</vt:lpstr>
      <vt:lpstr>ไหลเวียน</vt:lpstr>
      <vt:lpstr>Office Theme</vt:lpstr>
      <vt:lpstr>1_Office Theme</vt:lpstr>
      <vt:lpstr>การบริหารงานบุคคล ของบุคลากรทางการศึกษาอื่น ตามมาตรา 38 ค.(2)  </vt:lpstr>
      <vt:lpstr>ตำแหน่งบุคลากรทางการศึกษาอื่น  ตามมาตรา 38 ค.(2)</vt:lpstr>
      <vt:lpstr>กฎ ก.ค.ศ.การจัดประเภทตำแหน่ง  ระดับตำแหน่ง การให้ได้รับเงินเดือนและเงินประจำตำแหน่งของตำแหน่งบุคลากรทางการศึกษาอื่นตามมาตรา 38 ค.(2) พ.ศ. 2555</vt:lpstr>
      <vt:lpstr>งานนำเสนอ PowerPoint</vt:lpstr>
      <vt:lpstr>มาตรฐานตำแหน่ง </vt:lpstr>
      <vt:lpstr>การกำหนดตำแหน่ง</vt:lpstr>
      <vt:lpstr>กรอบอัตรากำลังสำนักงานเขตพื้นที่การศึกษาประถมศึกษา/มัธยมศึกษา</vt:lpstr>
      <vt:lpstr>กรอบอัตรากำลังสำนักงานเขตพื้นที่การศึกษาประถมศึกษา/มัธยมศึกษา</vt:lpstr>
      <vt:lpstr>กรอบอัตรากำลังสำนักงานเขตพื้นที่การศึกษาประถมศึกษา/มัธยมศึกษา</vt:lpstr>
      <vt:lpstr>กรอบอัตรากำลังสำนักงานเขตพื้นที่การศึกษาประถมศึกษา/มัธยมศึกษา</vt:lpstr>
      <vt:lpstr>งานนำเสนอ PowerPoint</vt:lpstr>
      <vt:lpstr>องค์ประกอบการประเมินค่างาน</vt:lpstr>
      <vt:lpstr>องค์ประกอบคณะกรรมการประเมินค่างาน</vt:lpstr>
      <vt:lpstr>งานนำเสนอ PowerPoint</vt:lpstr>
      <vt:lpstr>ตำแหน่งที่เสนอขอแล้วไม่ผ่านเกณฑ์ที่ ก.ค.ศ. กำหนด</vt:lpstr>
      <vt:lpstr>การสรรหา บรรจุ และแต่งตั้ง</vt:lpstr>
      <vt:lpstr>  สาระสำคัญ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การย้ายและการเลื่อนตำแหน่ง</vt:lpstr>
      <vt:lpstr>   การเปลี่ยนตำแหน่ง  การโอน      การบรรจุกลับ</vt:lpstr>
      <vt:lpstr>การให้ได้รับ พ.ต.ก.</vt:lpstr>
      <vt:lpstr> ระเบียบ ก.ค.ศ. ว่าด้วยเงินเพิ่มสำหรับตำแหน่ง ที่มีเหตุพิเศษของบุคลากรทางการศึกษา  ในสายงานนิติการ พ.ศ. ๒๕๕๓</vt:lpstr>
      <vt:lpstr>งานนำเสนอ PowerPoint</vt:lpstr>
      <vt:lpstr>งานนำเสนอ PowerPoint</vt:lpstr>
      <vt:lpstr>   1. เป็นผู้ดำรงตำแหน่งนิติกรที่รับโอนหรือย้ายจากข้าราชการประเภทอื่น และเคยได้รับ พ.ต.ก. ตามกฎหมาย ระเบียบอื่นอยู่เดิม</vt:lpstr>
      <vt:lpstr>   ๒. ได้รับประกาศนียบัตรการอบรมหลักสูตร ดังนี้         - การพัฒนานักกฎหมายภาครัฐ ซึ่งจัดโดยสำนักงานคณะกรรมการกฤษฎีกา หรือหลักสูตรอื่น ที่เทียบเท่าซึ่งได้มีการกำหนด หรือรับรองในการได้รับ พ.ต.ก. ของข้าราชการพลเรือนผู้ดำรงตำแหน่งประเภทวิชาการ ในสายงานนิติการ ตำแหน่งนิติกร หรือ        - หลักสูตรอื่นที่เทียบเท่า ซึ่ง ก.พ. กำหนดหรือรับรอง</vt:lpstr>
      <vt:lpstr>          3. หน่วยงานก่อนโอนหรือย้าย ต้องเป็นหน่วยงานที่กำหนดตามประกาศ ก.พ. เรื่อง กำหนดตำแหน่งและเงินเพิ่มสำหรับตำแหน่งที่มีเหตุพิเศษของข้าราชการพลเรือน (ฉบับที่ 2) พ.ศ. 2554 </vt:lpstr>
      <vt:lpstr>          4. เป็นผู้ผ่านการประเมินความรู้ความสามารถตามลักษณะงานอย่างใดอย่างหนึ่งหรือหลายอย่าง ตามหลักเกณฑ์การขอ พ.ต.ก. ครั้งแรก                และมีผลงาน/ผลสำเร็จของงานด้านกฎหมายดีเด่น หรือข้อเสนอการปรับปรุง/พัฒนางานด้านกฎหมาย ที่สอดคล้องกับหน้าที่และความรับผิดชอบในปัจจุบัน  </vt:lpstr>
      <vt:lpstr>           5. เป็นผู้ได้รับมอบหมายให้ปฏิบัติงาน ด้านกฎหมาย ขณะดำรงตำแหน่งในหน่วยงานการศึกษาปัจจุบัน ตามที่กำหนดในมาตรฐานตำแหน่ง สายงานนิติการ ไม่น้อยกว่าร้อยละ 80 ของงานที่ได้รับมอบหมายให้ปฏิบัติทั้งหมด</vt:lpstr>
      <vt:lpstr>      ให้ อ.ก.ค.ศ. เขตพื้นที่การศึกษาตั้งคณะกรรมการ จำนวน 3 คน ประกอบด้วย          1. ผู้อำนวยการสำนักงานเขตพื้นที่การศึกษา หรือผู้ที่ได้รับมอบหมายจากผู้อำนวยการสำนักงานเขตพื้นที่การศึกษา ที่กำกับดูแลงานด้านกฎหมายหรือด้านบริหารงานบุคคล เป็นประธาน         2. ผู้แทนอนุกรรมการใน อ.ก.ค.ศ. เขตพื้นที่การศึกษา  ที่คัดเลือกกันเอง เป็นกรรมการ                3. ผู้อำนวยการกลุ่มบริหารงานบุคคลของสำนักงานเขตพื้นที่การศึกษา เป็นกรรมการและเลขานุการ </vt:lpstr>
      <vt:lpstr>งานนำเสนอ PowerPoint</vt:lpstr>
      <vt:lpstr>งานนำเสนอ PowerPoint</vt:lpstr>
      <vt:lpstr>งานนำเสนอ PowerPoint</vt:lpstr>
      <vt:lpstr>       ให้ผู้ยื่นคำขอดำเนินการตามหลักเกณฑ์และวิธีการฯ กรณีให้ได้รับ พ.ต.ก. ครั้งแรก ต่อไป </vt:lpstr>
      <vt:lpstr>  </vt:lpstr>
      <vt:lpstr>  ให้สำนักงานเขตพื้นที่การศึกษาหรือส่วนราชการ เสนอขออนุมัติ ก.ค.ศ. เป็นกรณีเฉพาะราย   </vt:lpstr>
      <vt:lpstr>สวัสดี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การดำเนินงาน ของ สำนักงาน ก.ค.ศ. (18 เมษายน – 10 สิงหาคม 2558)</dc:title>
  <dc:creator>admin</dc:creator>
  <cp:lastModifiedBy>user</cp:lastModifiedBy>
  <cp:revision>96</cp:revision>
  <dcterms:created xsi:type="dcterms:W3CDTF">2015-08-08T03:49:49Z</dcterms:created>
  <dcterms:modified xsi:type="dcterms:W3CDTF">2015-10-09T03:07:00Z</dcterms:modified>
</cp:coreProperties>
</file>